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6" r:id="rId4"/>
    <p:sldId id="287" r:id="rId5"/>
    <p:sldId id="258" r:id="rId6"/>
    <p:sldId id="259" r:id="rId7"/>
    <p:sldId id="260" r:id="rId8"/>
    <p:sldId id="261" r:id="rId9"/>
    <p:sldId id="262" r:id="rId10"/>
    <p:sldId id="263" r:id="rId11"/>
    <p:sldId id="264" r:id="rId12"/>
    <p:sldId id="265" r:id="rId13"/>
    <p:sldId id="28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8288000" cy="10287000"/>
  <p:notesSz cx="6858000" cy="9144000"/>
  <p:embeddedFontLst>
    <p:embeddedFont>
      <p:font typeface="Agrandir" panose="020B0604020202020204" charset="0"/>
      <p:regular r:id="rId34"/>
    </p:embeddedFont>
    <p:embeddedFont>
      <p:font typeface="Agrandir Grand Bold" panose="020B0604020202020204" charset="0"/>
      <p:regular r:id="rId35"/>
    </p:embeddedFont>
    <p:embeddedFont>
      <p:font typeface="Agrandir Grand Ultra-Bold" panose="020B0604020202020204" charset="0"/>
      <p:regular r:id="rId36"/>
    </p:embeddedFont>
    <p:embeddedFont>
      <p:font typeface="Aileron Bold" panose="020B0604020202020204" charset="0"/>
      <p:regular r:id="rId37"/>
    </p:embeddedFont>
    <p:embeddedFont>
      <p:font typeface="Anton" pitchFamily="2" charset="0"/>
      <p:regular r:id="rId38"/>
    </p:embeddedFont>
    <p:embeddedFont>
      <p:font typeface="Assistant Bold" panose="020B0604020202020204" charset="-79"/>
      <p:regular r:id="rId39"/>
    </p:embeddedFont>
    <p:embeddedFont>
      <p:font typeface="Assistant Semi-Bold" panose="020B0604020202020204" charset="-79"/>
      <p:regular r:id="rId40"/>
    </p:embeddedFont>
    <p:embeddedFont>
      <p:font typeface="Assistant Ultra-Bold" panose="020B0604020202020204" charset="-79"/>
      <p:regular r:id="rId41"/>
    </p:embeddedFont>
    <p:embeddedFont>
      <p:font typeface="Canva Sans" panose="020B0604020202020204" charset="0"/>
      <p:regular r:id="rId42"/>
    </p:embeddedFont>
    <p:embeddedFont>
      <p:font typeface="Canva Sans Bold" panose="020B0604020202020204" charset="0"/>
      <p:regular r:id="rId43"/>
    </p:embeddedFont>
    <p:embeddedFont>
      <p:font typeface="Childos Arabic" panose="020B0604020202020204" charset="-78"/>
      <p:regular r:id="rId44"/>
    </p:embeddedFont>
    <p:embeddedFont>
      <p:font typeface="Childos Arabic Bold" panose="020B0604020202020204" charset="-78"/>
      <p:regular r:id="rId45"/>
    </p:embeddedFont>
    <p:embeddedFont>
      <p:font typeface="Gloria Hallelujah" panose="020B0604020202020204" charset="0"/>
      <p:regular r:id="rId46"/>
    </p:embeddedFont>
    <p:embeddedFont>
      <p:font typeface="Londrina Solid" panose="020B0604020202020204" charset="0"/>
      <p:regular r:id="rId47"/>
    </p:embeddedFont>
    <p:embeddedFont>
      <p:font typeface="Montserrat" panose="00000500000000000000" pitchFamily="2" charset="0"/>
      <p:regular r:id="rId48"/>
    </p:embeddedFont>
    <p:embeddedFont>
      <p:font typeface="Montserrat Bold" panose="00000800000000000000" charset="0"/>
      <p:regular r:id="rId49"/>
    </p:embeddedFont>
    <p:embeddedFont>
      <p:font typeface="Montserrat Classic" panose="020B0604020202020204" charset="0"/>
      <p:regular r:id="rId50"/>
    </p:embeddedFont>
    <p:embeddedFont>
      <p:font typeface="Montserrat Classic Bold" panose="020B0604020202020204" charset="0"/>
      <p:regular r:id="rId51"/>
    </p:embeddedFont>
    <p:embeddedFont>
      <p:font typeface="Montserrat Medium" panose="00000600000000000000" pitchFamily="2" charset="0"/>
      <p:regular r:id="rId52"/>
    </p:embeddedFont>
    <p:embeddedFont>
      <p:font typeface="Now Bold" panose="020B0604020202020204" charset="0"/>
      <p:regular r:id="rId53"/>
    </p:embeddedFont>
    <p:embeddedFont>
      <p:font typeface="Now Medium" panose="020B0604020202020204" charset="0"/>
      <p:regular r:id="rId54"/>
    </p:embeddedFont>
    <p:embeddedFont>
      <p:font typeface="Open Sans Bold" panose="020B0604020202020204" charset="0"/>
      <p:regular r:id="rId55"/>
    </p:embeddedFont>
    <p:embeddedFont>
      <p:font typeface="Open Sans Extra Bold" panose="020B0604020202020204" charset="0"/>
      <p:regular r:id="rId56"/>
    </p:embeddedFont>
    <p:embeddedFont>
      <p:font typeface="Open Sans Light" panose="020B0306030504020204" pitchFamily="34" charset="0"/>
      <p:regular r:id="rId57"/>
    </p:embeddedFont>
    <p:embeddedFont>
      <p:font typeface="Poppins Light" panose="00000400000000000000" pitchFamily="2" charset="0"/>
      <p:regular r:id="rId58"/>
    </p:embeddedFont>
    <p:embeddedFont>
      <p:font typeface="Poppins Light Bold" panose="020B0604020202020204" charset="0"/>
      <p:regular r:id="rId59"/>
    </p:embeddedFont>
    <p:embeddedFont>
      <p:font typeface="TT Hoves" panose="020B0604020202020204" charset="0"/>
      <p:regular r:id="rId60"/>
    </p:embeddedFont>
    <p:embeddedFont>
      <p:font typeface="TT Hoves Bold" panose="020B0604020202020204" charset="0"/>
      <p:regular r:id="rId61"/>
    </p:embeddedFont>
    <p:embeddedFont>
      <p:font typeface="Varela Round" panose="00000500000000000000" pitchFamily="2" charset="-79"/>
      <p:regular r:id="rId62"/>
    </p:embeddedFont>
    <p:embeddedFont>
      <p:font typeface="ดองเต่า" panose="020B0604020202020204" charset="-34"/>
      <p:regular r:id="rId63"/>
    </p:embeddedFont>
    <p:embeddedFont>
      <p:font typeface="ดองเต่า Bold" panose="020B0604020202020204" charset="-34"/>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E78A7-3C99-44C3-8EDC-2C190D5F7375}" v="3" dt="2024-09-20T08:57:48.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ES BENEYTO, MARIA ROSA" userId="23570789-6b06-440b-b1be-f8c029b6b1e0" providerId="ADAL" clId="{3EDE78A7-3C99-44C3-8EDC-2C190D5F7375}"/>
    <pc:docChg chg="undo custSel addSld delSld modSld">
      <pc:chgData name="FLORES BENEYTO, MARIA ROSA" userId="23570789-6b06-440b-b1be-f8c029b6b1e0" providerId="ADAL" clId="{3EDE78A7-3C99-44C3-8EDC-2C190D5F7375}" dt="2024-09-20T08:58:38.504" v="50" actId="108"/>
      <pc:docMkLst>
        <pc:docMk/>
      </pc:docMkLst>
      <pc:sldChg chg="addSp delSp modSp new mod setBg">
        <pc:chgData name="FLORES BENEYTO, MARIA ROSA" userId="23570789-6b06-440b-b1be-f8c029b6b1e0" providerId="ADAL" clId="{3EDE78A7-3C99-44C3-8EDC-2C190D5F7375}" dt="2024-09-13T10:14:54.401" v="5" actId="14100"/>
        <pc:sldMkLst>
          <pc:docMk/>
          <pc:sldMk cId="1841612360" sldId="285"/>
        </pc:sldMkLst>
        <pc:spChg chg="add del">
          <ac:chgData name="FLORES BENEYTO, MARIA ROSA" userId="23570789-6b06-440b-b1be-f8c029b6b1e0" providerId="ADAL" clId="{3EDE78A7-3C99-44C3-8EDC-2C190D5F7375}" dt="2024-09-13T10:14:49.740" v="3" actId="26606"/>
          <ac:spMkLst>
            <pc:docMk/>
            <pc:sldMk cId="1841612360" sldId="285"/>
            <ac:spMk id="7" creationId="{86FF76B9-219D-4469-AF87-0236D29032F1}"/>
          </ac:spMkLst>
        </pc:spChg>
        <pc:spChg chg="add del">
          <ac:chgData name="FLORES BENEYTO, MARIA ROSA" userId="23570789-6b06-440b-b1be-f8c029b6b1e0" providerId="ADAL" clId="{3EDE78A7-3C99-44C3-8EDC-2C190D5F7375}" dt="2024-09-13T10:14:49.740" v="3" actId="26606"/>
          <ac:spMkLst>
            <pc:docMk/>
            <pc:sldMk cId="1841612360" sldId="285"/>
            <ac:spMk id="13" creationId="{2E80C965-DB6D-4F81-9E9E-B027384D0BD6}"/>
          </ac:spMkLst>
        </pc:spChg>
        <pc:spChg chg="add del">
          <ac:chgData name="FLORES BENEYTO, MARIA ROSA" userId="23570789-6b06-440b-b1be-f8c029b6b1e0" providerId="ADAL" clId="{3EDE78A7-3C99-44C3-8EDC-2C190D5F7375}" dt="2024-09-13T10:14:49.740" v="3" actId="26606"/>
          <ac:spMkLst>
            <pc:docMk/>
            <pc:sldMk cId="1841612360" sldId="285"/>
            <ac:spMk id="15" creationId="{633C5E46-DAC5-4661-9C87-22B08E2A512F}"/>
          </ac:spMkLst>
        </pc:spChg>
        <pc:grpChg chg="add del">
          <ac:chgData name="FLORES BENEYTO, MARIA ROSA" userId="23570789-6b06-440b-b1be-f8c029b6b1e0" providerId="ADAL" clId="{3EDE78A7-3C99-44C3-8EDC-2C190D5F7375}" dt="2024-09-13T10:14:49.740" v="3" actId="26606"/>
          <ac:grpSpMkLst>
            <pc:docMk/>
            <pc:sldMk cId="1841612360" sldId="285"/>
            <ac:grpSpMk id="9" creationId="{DB88BD78-87E1-424D-B479-C37D8E41B12E}"/>
          </ac:grpSpMkLst>
        </pc:grpChg>
        <pc:picChg chg="add mod">
          <ac:chgData name="FLORES BENEYTO, MARIA ROSA" userId="23570789-6b06-440b-b1be-f8c029b6b1e0" providerId="ADAL" clId="{3EDE78A7-3C99-44C3-8EDC-2C190D5F7375}" dt="2024-09-13T10:14:54.401" v="5" actId="14100"/>
          <ac:picMkLst>
            <pc:docMk/>
            <pc:sldMk cId="1841612360" sldId="285"/>
            <ac:picMk id="2" creationId="{0F9A71C4-5965-CDF5-D496-828CC3568859}"/>
          </ac:picMkLst>
        </pc:picChg>
      </pc:sldChg>
      <pc:sldChg chg="addSp delSp modSp new mod setBg">
        <pc:chgData name="FLORES BENEYTO, MARIA ROSA" userId="23570789-6b06-440b-b1be-f8c029b6b1e0" providerId="ADAL" clId="{3EDE78A7-3C99-44C3-8EDC-2C190D5F7375}" dt="2024-09-20T08:57:24.109" v="23" actId="21"/>
        <pc:sldMkLst>
          <pc:docMk/>
          <pc:sldMk cId="3908269834" sldId="286"/>
        </pc:sldMkLst>
        <pc:spChg chg="add del">
          <ac:chgData name="FLORES BENEYTO, MARIA ROSA" userId="23570789-6b06-440b-b1be-f8c029b6b1e0" providerId="ADAL" clId="{3EDE78A7-3C99-44C3-8EDC-2C190D5F7375}" dt="2024-09-20T08:53:15.150" v="13" actId="26606"/>
          <ac:spMkLst>
            <pc:docMk/>
            <pc:sldMk cId="3908269834" sldId="286"/>
            <ac:spMk id="4" creationId="{F3060C83-F051-4F0E-ABAD-AA0DFC48B218}"/>
          </ac:spMkLst>
        </pc:spChg>
        <pc:spChg chg="add del">
          <ac:chgData name="FLORES BENEYTO, MARIA ROSA" userId="23570789-6b06-440b-b1be-f8c029b6b1e0" providerId="ADAL" clId="{3EDE78A7-3C99-44C3-8EDC-2C190D5F7375}" dt="2024-09-20T08:53:09.654" v="9" actId="26606"/>
          <ac:spMkLst>
            <pc:docMk/>
            <pc:sldMk cId="3908269834" sldId="286"/>
            <ac:spMk id="7" creationId="{42A4FC2C-047E-45A5-965D-8E1E3BF09BC6}"/>
          </ac:spMkLst>
        </pc:spChg>
        <pc:spChg chg="add del">
          <ac:chgData name="FLORES BENEYTO, MARIA ROSA" userId="23570789-6b06-440b-b1be-f8c029b6b1e0" providerId="ADAL" clId="{3EDE78A7-3C99-44C3-8EDC-2C190D5F7375}" dt="2024-09-20T08:53:15.150" v="13" actId="26606"/>
          <ac:spMkLst>
            <pc:docMk/>
            <pc:sldMk cId="3908269834" sldId="286"/>
            <ac:spMk id="9" creationId="{83C98ABE-055B-441F-B07E-44F97F083C39}"/>
          </ac:spMkLst>
        </pc:spChg>
        <pc:spChg chg="add del">
          <ac:chgData name="FLORES BENEYTO, MARIA ROSA" userId="23570789-6b06-440b-b1be-f8c029b6b1e0" providerId="ADAL" clId="{3EDE78A7-3C99-44C3-8EDC-2C190D5F7375}" dt="2024-09-20T08:53:15.150" v="13" actId="26606"/>
          <ac:spMkLst>
            <pc:docMk/>
            <pc:sldMk cId="3908269834" sldId="286"/>
            <ac:spMk id="11" creationId="{29FDB030-9B49-4CED-8CCD-4D99382388AC}"/>
          </ac:spMkLst>
        </pc:spChg>
        <pc:spChg chg="add del">
          <ac:chgData name="FLORES BENEYTO, MARIA ROSA" userId="23570789-6b06-440b-b1be-f8c029b6b1e0" providerId="ADAL" clId="{3EDE78A7-3C99-44C3-8EDC-2C190D5F7375}" dt="2024-09-20T08:53:15.150" v="13" actId="26606"/>
          <ac:spMkLst>
            <pc:docMk/>
            <pc:sldMk cId="3908269834" sldId="286"/>
            <ac:spMk id="13" creationId="{3783CA14-24A1-485C-8B30-D6A5D87987AD}"/>
          </ac:spMkLst>
        </pc:spChg>
        <pc:spChg chg="add del">
          <ac:chgData name="FLORES BENEYTO, MARIA ROSA" userId="23570789-6b06-440b-b1be-f8c029b6b1e0" providerId="ADAL" clId="{3EDE78A7-3C99-44C3-8EDC-2C190D5F7375}" dt="2024-09-20T08:53:15.150" v="13" actId="26606"/>
          <ac:spMkLst>
            <pc:docMk/>
            <pc:sldMk cId="3908269834" sldId="286"/>
            <ac:spMk id="15" creationId="{9A97C86A-04D6-40F7-AE84-31AB43E6A846}"/>
          </ac:spMkLst>
        </pc:spChg>
        <pc:spChg chg="add del">
          <ac:chgData name="FLORES BENEYTO, MARIA ROSA" userId="23570789-6b06-440b-b1be-f8c029b6b1e0" providerId="ADAL" clId="{3EDE78A7-3C99-44C3-8EDC-2C190D5F7375}" dt="2024-09-20T08:53:15.150" v="13" actId="26606"/>
          <ac:spMkLst>
            <pc:docMk/>
            <pc:sldMk cId="3908269834" sldId="286"/>
            <ac:spMk id="17" creationId="{FF9F2414-84E8-453E-B1F3-389FDE8192D9}"/>
          </ac:spMkLst>
        </pc:spChg>
        <pc:spChg chg="add del">
          <ac:chgData name="FLORES BENEYTO, MARIA ROSA" userId="23570789-6b06-440b-b1be-f8c029b6b1e0" providerId="ADAL" clId="{3EDE78A7-3C99-44C3-8EDC-2C190D5F7375}" dt="2024-09-20T08:53:15.150" v="13" actId="26606"/>
          <ac:spMkLst>
            <pc:docMk/>
            <pc:sldMk cId="3908269834" sldId="286"/>
            <ac:spMk id="19" creationId="{3ECA69A1-7536-43AC-85EF-C7106179F5ED}"/>
          </ac:spMkLst>
        </pc:spChg>
        <pc:spChg chg="add del">
          <ac:chgData name="FLORES BENEYTO, MARIA ROSA" userId="23570789-6b06-440b-b1be-f8c029b6b1e0" providerId="ADAL" clId="{3EDE78A7-3C99-44C3-8EDC-2C190D5F7375}" dt="2024-09-20T08:53:30.381" v="19" actId="26606"/>
          <ac:spMkLst>
            <pc:docMk/>
            <pc:sldMk cId="3908269834" sldId="286"/>
            <ac:spMk id="21" creationId="{86FF76B9-219D-4469-AF87-0236D29032F1}"/>
          </ac:spMkLst>
        </pc:spChg>
        <pc:spChg chg="add del">
          <ac:chgData name="FLORES BENEYTO, MARIA ROSA" userId="23570789-6b06-440b-b1be-f8c029b6b1e0" providerId="ADAL" clId="{3EDE78A7-3C99-44C3-8EDC-2C190D5F7375}" dt="2024-09-20T08:53:30.381" v="19" actId="26606"/>
          <ac:spMkLst>
            <pc:docMk/>
            <pc:sldMk cId="3908269834" sldId="286"/>
            <ac:spMk id="24" creationId="{2E80C965-DB6D-4F81-9E9E-B027384D0BD6}"/>
          </ac:spMkLst>
        </pc:spChg>
        <pc:spChg chg="add del">
          <ac:chgData name="FLORES BENEYTO, MARIA ROSA" userId="23570789-6b06-440b-b1be-f8c029b6b1e0" providerId="ADAL" clId="{3EDE78A7-3C99-44C3-8EDC-2C190D5F7375}" dt="2024-09-20T08:53:30.381" v="19" actId="26606"/>
          <ac:spMkLst>
            <pc:docMk/>
            <pc:sldMk cId="3908269834" sldId="286"/>
            <ac:spMk id="25" creationId="{633C5E46-DAC5-4661-9C87-22B08E2A512F}"/>
          </ac:spMkLst>
        </pc:spChg>
        <pc:grpChg chg="add del">
          <ac:chgData name="FLORES BENEYTO, MARIA ROSA" userId="23570789-6b06-440b-b1be-f8c029b6b1e0" providerId="ADAL" clId="{3EDE78A7-3C99-44C3-8EDC-2C190D5F7375}" dt="2024-09-20T08:53:30.381" v="19" actId="26606"/>
          <ac:grpSpMkLst>
            <pc:docMk/>
            <pc:sldMk cId="3908269834" sldId="286"/>
            <ac:grpSpMk id="22" creationId="{DB88BD78-87E1-424D-B479-C37D8E41B12E}"/>
          </ac:grpSpMkLst>
        </pc:grpChg>
        <pc:picChg chg="add del mod">
          <ac:chgData name="FLORES BENEYTO, MARIA ROSA" userId="23570789-6b06-440b-b1be-f8c029b6b1e0" providerId="ADAL" clId="{3EDE78A7-3C99-44C3-8EDC-2C190D5F7375}" dt="2024-09-20T08:57:24.109" v="23" actId="21"/>
          <ac:picMkLst>
            <pc:docMk/>
            <pc:sldMk cId="3908269834" sldId="286"/>
            <ac:picMk id="2" creationId="{585D926B-1138-2090-E404-B434E9F2E167}"/>
          </ac:picMkLst>
        </pc:picChg>
      </pc:sldChg>
      <pc:sldChg chg="new del">
        <pc:chgData name="FLORES BENEYTO, MARIA ROSA" userId="23570789-6b06-440b-b1be-f8c029b6b1e0" providerId="ADAL" clId="{3EDE78A7-3C99-44C3-8EDC-2C190D5F7375}" dt="2024-09-20T08:57:31.613" v="25" actId="680"/>
        <pc:sldMkLst>
          <pc:docMk/>
          <pc:sldMk cId="2461997685" sldId="287"/>
        </pc:sldMkLst>
      </pc:sldChg>
      <pc:sldChg chg="addSp delSp modSp new mod">
        <pc:chgData name="FLORES BENEYTO, MARIA ROSA" userId="23570789-6b06-440b-b1be-f8c029b6b1e0" providerId="ADAL" clId="{3EDE78A7-3C99-44C3-8EDC-2C190D5F7375}" dt="2024-09-20T08:58:38.504" v="50" actId="108"/>
        <pc:sldMkLst>
          <pc:docMk/>
          <pc:sldMk cId="2972936826" sldId="287"/>
        </pc:sldMkLst>
        <pc:spChg chg="mod">
          <ac:chgData name="FLORES BENEYTO, MARIA ROSA" userId="23570789-6b06-440b-b1be-f8c029b6b1e0" providerId="ADAL" clId="{3EDE78A7-3C99-44C3-8EDC-2C190D5F7375}" dt="2024-09-20T08:58:38.504" v="50" actId="108"/>
          <ac:spMkLst>
            <pc:docMk/>
            <pc:sldMk cId="2972936826" sldId="287"/>
            <ac:spMk id="2" creationId="{6256DAF7-A522-2FE1-FA3A-46B8B6CAEE5A}"/>
          </ac:spMkLst>
        </pc:spChg>
        <pc:spChg chg="del mod">
          <ac:chgData name="FLORES BENEYTO, MARIA ROSA" userId="23570789-6b06-440b-b1be-f8c029b6b1e0" providerId="ADAL" clId="{3EDE78A7-3C99-44C3-8EDC-2C190D5F7375}" dt="2024-09-20T08:57:48.530" v="30"/>
          <ac:spMkLst>
            <pc:docMk/>
            <pc:sldMk cId="2972936826" sldId="287"/>
            <ac:spMk id="3" creationId="{1BB30F8D-C78C-E593-4769-092F6E685999}"/>
          </ac:spMkLst>
        </pc:spChg>
        <pc:picChg chg="add mod">
          <ac:chgData name="FLORES BENEYTO, MARIA ROSA" userId="23570789-6b06-440b-b1be-f8c029b6b1e0" providerId="ADAL" clId="{3EDE78A7-3C99-44C3-8EDC-2C190D5F7375}" dt="2024-09-20T08:57:48.530" v="30"/>
          <ac:picMkLst>
            <pc:docMk/>
            <pc:sldMk cId="2972936826" sldId="287"/>
            <ac:picMk id="4" creationId="{7C9C581E-302E-4CAE-C9CC-C5DB2B174AD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3" Type="http://schemas.openxmlformats.org/officeDocument/2006/relationships/image" Target="../media/image64.sv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90.svg"/><Relationship Id="rId21" Type="http://schemas.openxmlformats.org/officeDocument/2006/relationships/image" Target="../media/image72.svg"/><Relationship Id="rId34" Type="http://schemas.openxmlformats.org/officeDocument/2006/relationships/image" Target="../media/image85.pn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8.svg"/><Relationship Id="rId25" Type="http://schemas.openxmlformats.org/officeDocument/2006/relationships/image" Target="../media/image76.svg"/><Relationship Id="rId33" Type="http://schemas.openxmlformats.org/officeDocument/2006/relationships/image" Target="../media/image84.svg"/><Relationship Id="rId38" Type="http://schemas.openxmlformats.org/officeDocument/2006/relationships/image" Target="../media/image89.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sv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sv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svg"/><Relationship Id="rId5" Type="http://schemas.openxmlformats.org/officeDocument/2006/relationships/image" Target="../media/image56.svg"/><Relationship Id="rId15" Type="http://schemas.openxmlformats.org/officeDocument/2006/relationships/image" Target="../media/image66.svg"/><Relationship Id="rId23" Type="http://schemas.openxmlformats.org/officeDocument/2006/relationships/image" Target="../media/image74.sv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1.png"/><Relationship Id="rId19" Type="http://schemas.openxmlformats.org/officeDocument/2006/relationships/image" Target="../media/image70.svg"/><Relationship Id="rId31" Type="http://schemas.openxmlformats.org/officeDocument/2006/relationships/image" Target="../media/image82.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svg"/><Relationship Id="rId30" Type="http://schemas.openxmlformats.org/officeDocument/2006/relationships/image" Target="../media/image81.png"/><Relationship Id="rId35" Type="http://schemas.openxmlformats.org/officeDocument/2006/relationships/image" Target="../media/image86.svg"/><Relationship Id="rId8" Type="http://schemas.openxmlformats.org/officeDocument/2006/relationships/image" Target="../media/image59.png"/><Relationship Id="rId3" Type="http://schemas.openxmlformats.org/officeDocument/2006/relationships/image" Target="../media/image54.svg"/></Relationships>
</file>

<file path=ppt/slides/_rels/slide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svg"/><Relationship Id="rId26" Type="http://schemas.openxmlformats.org/officeDocument/2006/relationships/image" Target="../media/image118.sv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image" Target="../media/image94.jpeg"/><Relationship Id="rId16" Type="http://schemas.openxmlformats.org/officeDocument/2006/relationships/image" Target="../media/image108.svg"/><Relationship Id="rId20" Type="http://schemas.openxmlformats.org/officeDocument/2006/relationships/image" Target="../media/image112.svg"/><Relationship Id="rId29"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98.svg"/><Relationship Id="rId11" Type="http://schemas.openxmlformats.org/officeDocument/2006/relationships/image" Target="../media/image103.png"/><Relationship Id="rId24" Type="http://schemas.openxmlformats.org/officeDocument/2006/relationships/image" Target="../media/image116.sv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svg"/><Relationship Id="rId10" Type="http://schemas.openxmlformats.org/officeDocument/2006/relationships/image" Target="../media/image102.svg"/><Relationship Id="rId19" Type="http://schemas.openxmlformats.org/officeDocument/2006/relationships/image" Target="../media/image111.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 Id="rId22" Type="http://schemas.openxmlformats.org/officeDocument/2006/relationships/image" Target="../media/image114.svg"/><Relationship Id="rId27" Type="http://schemas.openxmlformats.org/officeDocument/2006/relationships/image" Target="../media/image119.png"/><Relationship Id="rId30" Type="http://schemas.openxmlformats.org/officeDocument/2006/relationships/image" Target="../media/image122.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2.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9.sv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99.png"/><Relationship Id="rId7" Type="http://schemas.openxmlformats.org/officeDocument/2006/relationships/image" Target="../media/image119.pn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00.svg"/></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4.jpe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14.svg"/></Relationships>
</file>

<file path=ppt/slides/_rels/slide2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1.png"/><Relationship Id="rId7" Type="http://schemas.openxmlformats.org/officeDocument/2006/relationships/image" Target="../media/image117.pn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12.svg"/></Relationships>
</file>

<file path=ppt/slides/_rels/slide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128.svg"/><Relationship Id="rId7" Type="http://schemas.openxmlformats.org/officeDocument/2006/relationships/image" Target="../media/image132.svg"/><Relationship Id="rId12"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s>
</file>

<file path=ppt/slides/_rels/slide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0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30.sv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2.sv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sp>
        <p:nvSpPr>
          <p:cNvPr id="2" name="Freeform 2"/>
          <p:cNvSpPr/>
          <p:nvPr/>
        </p:nvSpPr>
        <p:spPr>
          <a:xfrm rot="-943869">
            <a:off x="10008879" y="7950723"/>
            <a:ext cx="9973806" cy="3565636"/>
          </a:xfrm>
          <a:custGeom>
            <a:avLst/>
            <a:gdLst/>
            <a:ahLst/>
            <a:cxnLst/>
            <a:rect l="l" t="t" r="r" b="b"/>
            <a:pathLst>
              <a:path w="9973806" h="3565636">
                <a:moveTo>
                  <a:pt x="0" y="0"/>
                </a:moveTo>
                <a:lnTo>
                  <a:pt x="9973806" y="0"/>
                </a:lnTo>
                <a:lnTo>
                  <a:pt x="9973806" y="3565636"/>
                </a:lnTo>
                <a:lnTo>
                  <a:pt x="0" y="3565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0546743" flipH="1">
            <a:off x="9410469" y="-760630"/>
            <a:ext cx="10748625" cy="3842633"/>
          </a:xfrm>
          <a:custGeom>
            <a:avLst/>
            <a:gdLst/>
            <a:ahLst/>
            <a:cxnLst/>
            <a:rect l="l" t="t" r="r" b="b"/>
            <a:pathLst>
              <a:path w="10748625" h="3842633">
                <a:moveTo>
                  <a:pt x="10748625" y="0"/>
                </a:moveTo>
                <a:lnTo>
                  <a:pt x="0" y="0"/>
                </a:lnTo>
                <a:lnTo>
                  <a:pt x="0" y="3842633"/>
                </a:lnTo>
                <a:lnTo>
                  <a:pt x="10748625" y="3842633"/>
                </a:lnTo>
                <a:lnTo>
                  <a:pt x="1074862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9158864">
            <a:off x="-2999134" y="-1656732"/>
            <a:ext cx="12537826" cy="4482273"/>
          </a:xfrm>
          <a:custGeom>
            <a:avLst/>
            <a:gdLst/>
            <a:ahLst/>
            <a:cxnLst/>
            <a:rect l="l" t="t" r="r" b="b"/>
            <a:pathLst>
              <a:path w="12537826" h="4482273">
                <a:moveTo>
                  <a:pt x="0" y="0"/>
                </a:moveTo>
                <a:lnTo>
                  <a:pt x="12537826" y="0"/>
                </a:lnTo>
                <a:lnTo>
                  <a:pt x="12537826" y="4482272"/>
                </a:lnTo>
                <a:lnTo>
                  <a:pt x="0" y="4482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Freeform 5"/>
          <p:cNvSpPr/>
          <p:nvPr/>
        </p:nvSpPr>
        <p:spPr>
          <a:xfrm flipH="1">
            <a:off x="-3327973" y="7300132"/>
            <a:ext cx="10202949" cy="3647554"/>
          </a:xfrm>
          <a:custGeom>
            <a:avLst/>
            <a:gdLst/>
            <a:ahLst/>
            <a:cxnLst/>
            <a:rect l="l" t="t" r="r" b="b"/>
            <a:pathLst>
              <a:path w="10202949" h="3647554">
                <a:moveTo>
                  <a:pt x="10202949" y="0"/>
                </a:moveTo>
                <a:lnTo>
                  <a:pt x="0" y="0"/>
                </a:lnTo>
                <a:lnTo>
                  <a:pt x="0" y="3647555"/>
                </a:lnTo>
                <a:lnTo>
                  <a:pt x="10202949" y="3647555"/>
                </a:lnTo>
                <a:lnTo>
                  <a:pt x="1020294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6" name="Group 6"/>
          <p:cNvGrpSpPr/>
          <p:nvPr/>
        </p:nvGrpSpPr>
        <p:grpSpPr>
          <a:xfrm rot="-264484">
            <a:off x="3367973" y="738347"/>
            <a:ext cx="11478986" cy="8810306"/>
            <a:chOff x="0" y="0"/>
            <a:chExt cx="15305314" cy="11747075"/>
          </a:xfrm>
        </p:grpSpPr>
        <p:grpSp>
          <p:nvGrpSpPr>
            <p:cNvPr id="7" name="Group 7"/>
            <p:cNvGrpSpPr/>
            <p:nvPr/>
          </p:nvGrpSpPr>
          <p:grpSpPr>
            <a:xfrm rot="-114623">
              <a:off x="1710129" y="1787734"/>
              <a:ext cx="11628305" cy="8125038"/>
              <a:chOff x="0" y="0"/>
              <a:chExt cx="2271030" cy="1586836"/>
            </a:xfrm>
          </p:grpSpPr>
          <p:sp>
            <p:nvSpPr>
              <p:cNvPr id="8" name="Freeform 8"/>
              <p:cNvSpPr/>
              <p:nvPr/>
            </p:nvSpPr>
            <p:spPr>
              <a:xfrm>
                <a:off x="0" y="0"/>
                <a:ext cx="2271030" cy="1586836"/>
              </a:xfrm>
              <a:custGeom>
                <a:avLst/>
                <a:gdLst/>
                <a:ahLst/>
                <a:cxnLst/>
                <a:rect l="l" t="t" r="r" b="b"/>
                <a:pathLst>
                  <a:path w="2271030" h="1586836">
                    <a:moveTo>
                      <a:pt x="0" y="0"/>
                    </a:moveTo>
                    <a:lnTo>
                      <a:pt x="2271030" y="0"/>
                    </a:lnTo>
                    <a:lnTo>
                      <a:pt x="2271030" y="1586836"/>
                    </a:lnTo>
                    <a:lnTo>
                      <a:pt x="0" y="1586836"/>
                    </a:lnTo>
                    <a:close/>
                  </a:path>
                </a:pathLst>
              </a:custGeom>
              <a:solidFill>
                <a:srgbClr val="FFFFFF"/>
              </a:solidFill>
            </p:spPr>
            <p:txBody>
              <a:bodyPr/>
              <a:lstStyle/>
              <a:p>
                <a:endParaRPr lang="es-ES"/>
              </a:p>
            </p:txBody>
          </p:sp>
          <p:sp>
            <p:nvSpPr>
              <p:cNvPr id="9" name="TextBox 9"/>
              <p:cNvSpPr txBox="1"/>
              <p:nvPr/>
            </p:nvSpPr>
            <p:spPr>
              <a:xfrm>
                <a:off x="0" y="19050"/>
                <a:ext cx="2271030" cy="1567786"/>
              </a:xfrm>
              <a:prstGeom prst="rect">
                <a:avLst/>
              </a:prstGeom>
            </p:spPr>
            <p:txBody>
              <a:bodyPr lIns="50800" tIns="50800" rIns="50800" bIns="50800" rtlCol="0" anchor="ctr"/>
              <a:lstStyle/>
              <a:p>
                <a:pPr algn="ctr">
                  <a:lnSpc>
                    <a:spcPts val="1222"/>
                  </a:lnSpc>
                </a:pPr>
                <a:endParaRPr/>
              </a:p>
            </p:txBody>
          </p:sp>
        </p:grpSp>
        <p:sp>
          <p:nvSpPr>
            <p:cNvPr id="10" name="Freeform 10"/>
            <p:cNvSpPr/>
            <p:nvPr/>
          </p:nvSpPr>
          <p:spPr>
            <a:xfrm rot="10677854">
              <a:off x="194654" y="261390"/>
              <a:ext cx="14916005" cy="11224294"/>
            </a:xfrm>
            <a:custGeom>
              <a:avLst/>
              <a:gdLst/>
              <a:ahLst/>
              <a:cxnLst/>
              <a:rect l="l" t="t" r="r" b="b"/>
              <a:pathLst>
                <a:path w="14916005" h="11224294">
                  <a:moveTo>
                    <a:pt x="0" y="0"/>
                  </a:moveTo>
                  <a:lnTo>
                    <a:pt x="14916006" y="0"/>
                  </a:lnTo>
                  <a:lnTo>
                    <a:pt x="14916006" y="11224294"/>
                  </a:lnTo>
                  <a:lnTo>
                    <a:pt x="0" y="112242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grpSp>
      <p:sp>
        <p:nvSpPr>
          <p:cNvPr id="11" name="Freeform 11"/>
          <p:cNvSpPr/>
          <p:nvPr/>
        </p:nvSpPr>
        <p:spPr>
          <a:xfrm rot="-1047235">
            <a:off x="14462704" y="9273489"/>
            <a:ext cx="4434237" cy="920104"/>
          </a:xfrm>
          <a:custGeom>
            <a:avLst/>
            <a:gdLst/>
            <a:ahLst/>
            <a:cxnLst/>
            <a:rect l="l" t="t" r="r" b="b"/>
            <a:pathLst>
              <a:path w="4434237" h="920104">
                <a:moveTo>
                  <a:pt x="0" y="0"/>
                </a:moveTo>
                <a:lnTo>
                  <a:pt x="4434237" y="0"/>
                </a:lnTo>
                <a:lnTo>
                  <a:pt x="4434237" y="920104"/>
                </a:lnTo>
                <a:lnTo>
                  <a:pt x="0" y="92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12" name="Freeform 12"/>
          <p:cNvSpPr/>
          <p:nvPr/>
        </p:nvSpPr>
        <p:spPr>
          <a:xfrm rot="-3366151">
            <a:off x="2554154" y="4899128"/>
            <a:ext cx="1983131" cy="1703014"/>
          </a:xfrm>
          <a:custGeom>
            <a:avLst/>
            <a:gdLst/>
            <a:ahLst/>
            <a:cxnLst/>
            <a:rect l="l" t="t" r="r" b="b"/>
            <a:pathLst>
              <a:path w="1983131" h="1703014">
                <a:moveTo>
                  <a:pt x="0" y="0"/>
                </a:moveTo>
                <a:lnTo>
                  <a:pt x="1983131" y="0"/>
                </a:lnTo>
                <a:lnTo>
                  <a:pt x="1983131" y="1703014"/>
                </a:lnTo>
                <a:lnTo>
                  <a:pt x="0" y="1703014"/>
                </a:lnTo>
                <a:lnTo>
                  <a:pt x="0" y="0"/>
                </a:lnTo>
                <a:close/>
              </a:path>
            </a:pathLst>
          </a:custGeom>
          <a:blipFill>
            <a:blip r:embed="rId12"/>
            <a:stretch>
              <a:fillRect/>
            </a:stretch>
          </a:blipFill>
        </p:spPr>
        <p:txBody>
          <a:bodyPr/>
          <a:lstStyle/>
          <a:p>
            <a:endParaRPr lang="es-ES"/>
          </a:p>
        </p:txBody>
      </p:sp>
      <p:sp>
        <p:nvSpPr>
          <p:cNvPr id="13" name="TextBox 13"/>
          <p:cNvSpPr txBox="1"/>
          <p:nvPr/>
        </p:nvSpPr>
        <p:spPr>
          <a:xfrm rot="-390753">
            <a:off x="4446158" y="2891145"/>
            <a:ext cx="8815336" cy="3003749"/>
          </a:xfrm>
          <a:prstGeom prst="rect">
            <a:avLst/>
          </a:prstGeom>
        </p:spPr>
        <p:txBody>
          <a:bodyPr lIns="0" tIns="0" rIns="0" bIns="0" rtlCol="0" anchor="t">
            <a:spAutoFit/>
          </a:bodyPr>
          <a:lstStyle/>
          <a:p>
            <a:pPr marL="0" lvl="0" indent="0" algn="ctr">
              <a:lnSpc>
                <a:spcPts val="11017"/>
              </a:lnSpc>
            </a:pPr>
            <a:r>
              <a:rPr lang="en-US" sz="10015" b="1" spc="-440">
                <a:solidFill>
                  <a:srgbClr val="000000"/>
                </a:solidFill>
                <a:latin typeface="ดองเต่า Bold"/>
                <a:ea typeface="ดองเต่า Bold"/>
                <a:cs typeface="ดองเต่า Bold"/>
                <a:sym typeface="ดองเต่า Bold"/>
              </a:rPr>
              <a:t>UNIDAD DE TRABAJO 2</a:t>
            </a:r>
          </a:p>
        </p:txBody>
      </p:sp>
      <p:sp>
        <p:nvSpPr>
          <p:cNvPr id="14" name="Freeform 14"/>
          <p:cNvSpPr/>
          <p:nvPr/>
        </p:nvSpPr>
        <p:spPr>
          <a:xfrm rot="7114495">
            <a:off x="13435230" y="3621060"/>
            <a:ext cx="1983131" cy="1703014"/>
          </a:xfrm>
          <a:custGeom>
            <a:avLst/>
            <a:gdLst/>
            <a:ahLst/>
            <a:cxnLst/>
            <a:rect l="l" t="t" r="r" b="b"/>
            <a:pathLst>
              <a:path w="1983131" h="1703014">
                <a:moveTo>
                  <a:pt x="0" y="0"/>
                </a:moveTo>
                <a:lnTo>
                  <a:pt x="1983132" y="0"/>
                </a:lnTo>
                <a:lnTo>
                  <a:pt x="1983132" y="1703014"/>
                </a:lnTo>
                <a:lnTo>
                  <a:pt x="0" y="1703014"/>
                </a:lnTo>
                <a:lnTo>
                  <a:pt x="0" y="0"/>
                </a:lnTo>
                <a:close/>
              </a:path>
            </a:pathLst>
          </a:custGeom>
          <a:blipFill>
            <a:blip r:embed="rId12"/>
            <a:stretch>
              <a:fillRect/>
            </a:stretch>
          </a:blipFill>
        </p:spPr>
        <p:txBody>
          <a:bodyPr/>
          <a:lstStyle/>
          <a:p>
            <a:endParaRPr lang="es-ES"/>
          </a:p>
        </p:txBody>
      </p:sp>
      <p:grpSp>
        <p:nvGrpSpPr>
          <p:cNvPr id="15" name="Group 15"/>
          <p:cNvGrpSpPr/>
          <p:nvPr/>
        </p:nvGrpSpPr>
        <p:grpSpPr>
          <a:xfrm>
            <a:off x="15561176" y="758604"/>
            <a:ext cx="1698124" cy="2228334"/>
            <a:chOff x="0" y="0"/>
            <a:chExt cx="2264166" cy="2971112"/>
          </a:xfrm>
        </p:grpSpPr>
        <p:sp>
          <p:nvSpPr>
            <p:cNvPr id="16" name="Freeform 16"/>
            <p:cNvSpPr/>
            <p:nvPr/>
          </p:nvSpPr>
          <p:spPr>
            <a:xfrm>
              <a:off x="0" y="0"/>
              <a:ext cx="1394033" cy="1837896"/>
            </a:xfrm>
            <a:custGeom>
              <a:avLst/>
              <a:gdLst/>
              <a:ahLst/>
              <a:cxnLst/>
              <a:rect l="l" t="t" r="r" b="b"/>
              <a:pathLst>
                <a:path w="1394033" h="1837896">
                  <a:moveTo>
                    <a:pt x="0" y="0"/>
                  </a:moveTo>
                  <a:lnTo>
                    <a:pt x="1394033" y="0"/>
                  </a:lnTo>
                  <a:lnTo>
                    <a:pt x="1394033" y="1837896"/>
                  </a:lnTo>
                  <a:lnTo>
                    <a:pt x="0" y="1837896"/>
                  </a:lnTo>
                  <a:lnTo>
                    <a:pt x="0" y="0"/>
                  </a:lnTo>
                  <a:close/>
                </a:path>
              </a:pathLst>
            </a:custGeom>
            <a:blipFill>
              <a:blip r:embed="rId13"/>
              <a:stretch>
                <a:fillRect r="-96945" b="-40107"/>
              </a:stretch>
            </a:blipFill>
          </p:spPr>
          <p:txBody>
            <a:bodyPr/>
            <a:lstStyle/>
            <a:p>
              <a:endParaRPr lang="es-ES"/>
            </a:p>
          </p:txBody>
        </p:sp>
        <p:sp>
          <p:nvSpPr>
            <p:cNvPr id="17" name="Freeform 17"/>
            <p:cNvSpPr/>
            <p:nvPr/>
          </p:nvSpPr>
          <p:spPr>
            <a:xfrm>
              <a:off x="987728" y="1288254"/>
              <a:ext cx="1276438" cy="1682858"/>
            </a:xfrm>
            <a:custGeom>
              <a:avLst/>
              <a:gdLst/>
              <a:ahLst/>
              <a:cxnLst/>
              <a:rect l="l" t="t" r="r" b="b"/>
              <a:pathLst>
                <a:path w="1276438" h="1682858">
                  <a:moveTo>
                    <a:pt x="0" y="0"/>
                  </a:moveTo>
                  <a:lnTo>
                    <a:pt x="1276438" y="0"/>
                  </a:lnTo>
                  <a:lnTo>
                    <a:pt x="1276438" y="1682858"/>
                  </a:lnTo>
                  <a:lnTo>
                    <a:pt x="0" y="1682858"/>
                  </a:lnTo>
                  <a:lnTo>
                    <a:pt x="0" y="0"/>
                  </a:lnTo>
                  <a:close/>
                </a:path>
              </a:pathLst>
            </a:custGeom>
            <a:blipFill>
              <a:blip r:embed="rId13"/>
              <a:stretch>
                <a:fillRect r="-96945" b="-40107"/>
              </a:stretch>
            </a:blipFill>
          </p:spPr>
          <p:txBody>
            <a:bodyPr/>
            <a:lstStyle/>
            <a:p>
              <a:endParaRPr lang="es-ES"/>
            </a:p>
          </p:txBody>
        </p:sp>
        <p:sp>
          <p:nvSpPr>
            <p:cNvPr id="18" name="Freeform 18"/>
            <p:cNvSpPr/>
            <p:nvPr/>
          </p:nvSpPr>
          <p:spPr>
            <a:xfrm rot="2564251">
              <a:off x="123705" y="1900469"/>
              <a:ext cx="304331" cy="306502"/>
            </a:xfrm>
            <a:custGeom>
              <a:avLst/>
              <a:gdLst/>
              <a:ahLst/>
              <a:cxnLst/>
              <a:rect l="l" t="t" r="r" b="b"/>
              <a:pathLst>
                <a:path w="304331" h="306502">
                  <a:moveTo>
                    <a:pt x="0" y="0"/>
                  </a:moveTo>
                  <a:lnTo>
                    <a:pt x="304331" y="0"/>
                  </a:lnTo>
                  <a:lnTo>
                    <a:pt x="304331" y="306502"/>
                  </a:lnTo>
                  <a:lnTo>
                    <a:pt x="0" y="306502"/>
                  </a:lnTo>
                  <a:lnTo>
                    <a:pt x="0" y="0"/>
                  </a:lnTo>
                  <a:close/>
                </a:path>
              </a:pathLst>
            </a:custGeom>
            <a:blipFill>
              <a:blip r:embed="rId14"/>
              <a:stretch>
                <a:fillRect/>
              </a:stretch>
            </a:blipFill>
          </p:spPr>
          <p:txBody>
            <a:bodyPr/>
            <a:lstStyle/>
            <a:p>
              <a:endParaRPr lang="es-ES"/>
            </a:p>
          </p:txBody>
        </p:sp>
        <p:sp>
          <p:nvSpPr>
            <p:cNvPr id="19" name="Freeform 19"/>
            <p:cNvSpPr/>
            <p:nvPr/>
          </p:nvSpPr>
          <p:spPr>
            <a:xfrm rot="2564251">
              <a:off x="1896236" y="549873"/>
              <a:ext cx="304331" cy="306502"/>
            </a:xfrm>
            <a:custGeom>
              <a:avLst/>
              <a:gdLst/>
              <a:ahLst/>
              <a:cxnLst/>
              <a:rect l="l" t="t" r="r" b="b"/>
              <a:pathLst>
                <a:path w="304331" h="306502">
                  <a:moveTo>
                    <a:pt x="0" y="0"/>
                  </a:moveTo>
                  <a:lnTo>
                    <a:pt x="304332" y="0"/>
                  </a:lnTo>
                  <a:lnTo>
                    <a:pt x="304332" y="306502"/>
                  </a:lnTo>
                  <a:lnTo>
                    <a:pt x="0" y="306502"/>
                  </a:lnTo>
                  <a:lnTo>
                    <a:pt x="0" y="0"/>
                  </a:lnTo>
                  <a:close/>
                </a:path>
              </a:pathLst>
            </a:custGeom>
            <a:blipFill>
              <a:blip r:embed="rId14"/>
              <a:stretch>
                <a:fillRect/>
              </a:stretch>
            </a:blipFill>
          </p:spPr>
          <p:txBody>
            <a:bodyPr/>
            <a:lstStyle/>
            <a:p>
              <a:endParaRPr lang="es-ES"/>
            </a:p>
          </p:txBody>
        </p:sp>
      </p:grpSp>
      <p:sp>
        <p:nvSpPr>
          <p:cNvPr id="20" name="TextBox 20"/>
          <p:cNvSpPr txBox="1"/>
          <p:nvPr/>
        </p:nvSpPr>
        <p:spPr>
          <a:xfrm rot="-390753">
            <a:off x="5103743" y="5871608"/>
            <a:ext cx="8158441" cy="2633980"/>
          </a:xfrm>
          <a:prstGeom prst="rect">
            <a:avLst/>
          </a:prstGeom>
        </p:spPr>
        <p:txBody>
          <a:bodyPr lIns="0" tIns="0" rIns="0" bIns="0" rtlCol="0" anchor="t">
            <a:spAutoFit/>
          </a:bodyPr>
          <a:lstStyle/>
          <a:p>
            <a:pPr algn="ctr">
              <a:lnSpc>
                <a:spcPts val="3630"/>
              </a:lnSpc>
            </a:pPr>
            <a:endParaRPr/>
          </a:p>
          <a:p>
            <a:pPr algn="ctr">
              <a:lnSpc>
                <a:spcPts val="5499"/>
              </a:lnSpc>
            </a:pPr>
            <a:r>
              <a:rPr lang="en-US" sz="4999" spc="-219">
                <a:solidFill>
                  <a:srgbClr val="000000"/>
                </a:solidFill>
                <a:latin typeface="ดองเต่า"/>
                <a:ea typeface="ดองเต่า"/>
                <a:cs typeface="ดองเต่า"/>
                <a:sym typeface="ดองเต่า"/>
              </a:rPr>
              <a:t>LA PREVENCIÓN DE RIESGOS LABORALES Y LA SALUD LABORAL</a:t>
            </a:r>
          </a:p>
          <a:p>
            <a:pPr marL="0" lvl="0" indent="0" algn="ctr">
              <a:lnSpc>
                <a:spcPts val="5499"/>
              </a:lnSpc>
            </a:pPr>
            <a:endParaRPr lang="en-US" sz="4999" spc="-219">
              <a:solidFill>
                <a:srgbClr val="000000"/>
              </a:solidFill>
              <a:latin typeface="ดองเต่า"/>
              <a:ea typeface="ดองเต่า"/>
              <a:cs typeface="ดองเต่า"/>
              <a:sym typeface="ดองเต่า"/>
            </a:endParaRPr>
          </a:p>
        </p:txBody>
      </p:sp>
      <p:grpSp>
        <p:nvGrpSpPr>
          <p:cNvPr id="21" name="Group 21"/>
          <p:cNvGrpSpPr/>
          <p:nvPr/>
        </p:nvGrpSpPr>
        <p:grpSpPr>
          <a:xfrm>
            <a:off x="633694" y="7271930"/>
            <a:ext cx="1652238" cy="2168121"/>
            <a:chOff x="0" y="0"/>
            <a:chExt cx="2202984" cy="2890828"/>
          </a:xfrm>
        </p:grpSpPr>
        <p:sp>
          <p:nvSpPr>
            <p:cNvPr id="22" name="Freeform 22"/>
            <p:cNvSpPr/>
            <p:nvPr/>
          </p:nvSpPr>
          <p:spPr>
            <a:xfrm>
              <a:off x="0" y="0"/>
              <a:ext cx="1356364" cy="1788233"/>
            </a:xfrm>
            <a:custGeom>
              <a:avLst/>
              <a:gdLst/>
              <a:ahLst/>
              <a:cxnLst/>
              <a:rect l="l" t="t" r="r" b="b"/>
              <a:pathLst>
                <a:path w="1356364" h="1788233">
                  <a:moveTo>
                    <a:pt x="0" y="0"/>
                  </a:moveTo>
                  <a:lnTo>
                    <a:pt x="1356364" y="0"/>
                  </a:lnTo>
                  <a:lnTo>
                    <a:pt x="1356364" y="1788233"/>
                  </a:lnTo>
                  <a:lnTo>
                    <a:pt x="0" y="1788233"/>
                  </a:lnTo>
                  <a:lnTo>
                    <a:pt x="0" y="0"/>
                  </a:lnTo>
                  <a:close/>
                </a:path>
              </a:pathLst>
            </a:custGeom>
            <a:blipFill>
              <a:blip r:embed="rId13"/>
              <a:stretch>
                <a:fillRect r="-96945" b="-40107"/>
              </a:stretch>
            </a:blipFill>
          </p:spPr>
          <p:txBody>
            <a:bodyPr/>
            <a:lstStyle/>
            <a:p>
              <a:endParaRPr lang="es-ES"/>
            </a:p>
          </p:txBody>
        </p:sp>
        <p:sp>
          <p:nvSpPr>
            <p:cNvPr id="23" name="Freeform 23"/>
            <p:cNvSpPr/>
            <p:nvPr/>
          </p:nvSpPr>
          <p:spPr>
            <a:xfrm>
              <a:off x="961038" y="1253444"/>
              <a:ext cx="1241946" cy="1637384"/>
            </a:xfrm>
            <a:custGeom>
              <a:avLst/>
              <a:gdLst/>
              <a:ahLst/>
              <a:cxnLst/>
              <a:rect l="l" t="t" r="r" b="b"/>
              <a:pathLst>
                <a:path w="1241946" h="1637384">
                  <a:moveTo>
                    <a:pt x="0" y="0"/>
                  </a:moveTo>
                  <a:lnTo>
                    <a:pt x="1241946" y="0"/>
                  </a:lnTo>
                  <a:lnTo>
                    <a:pt x="1241946" y="1637384"/>
                  </a:lnTo>
                  <a:lnTo>
                    <a:pt x="0" y="1637384"/>
                  </a:lnTo>
                  <a:lnTo>
                    <a:pt x="0" y="0"/>
                  </a:lnTo>
                  <a:close/>
                </a:path>
              </a:pathLst>
            </a:custGeom>
            <a:blipFill>
              <a:blip r:embed="rId13"/>
              <a:stretch>
                <a:fillRect r="-96945" b="-40107"/>
              </a:stretch>
            </a:blipFill>
          </p:spPr>
          <p:txBody>
            <a:bodyPr/>
            <a:lstStyle/>
            <a:p>
              <a:endParaRPr lang="es-ES"/>
            </a:p>
          </p:txBody>
        </p:sp>
        <p:sp>
          <p:nvSpPr>
            <p:cNvPr id="24" name="Freeform 24"/>
            <p:cNvSpPr/>
            <p:nvPr/>
          </p:nvSpPr>
          <p:spPr>
            <a:xfrm rot="2564251">
              <a:off x="120362" y="1849116"/>
              <a:ext cx="296108" cy="298220"/>
            </a:xfrm>
            <a:custGeom>
              <a:avLst/>
              <a:gdLst/>
              <a:ahLst/>
              <a:cxnLst/>
              <a:rect l="l" t="t" r="r" b="b"/>
              <a:pathLst>
                <a:path w="296108" h="298220">
                  <a:moveTo>
                    <a:pt x="0" y="0"/>
                  </a:moveTo>
                  <a:lnTo>
                    <a:pt x="296108" y="0"/>
                  </a:lnTo>
                  <a:lnTo>
                    <a:pt x="296108" y="298220"/>
                  </a:lnTo>
                  <a:lnTo>
                    <a:pt x="0" y="298220"/>
                  </a:lnTo>
                  <a:lnTo>
                    <a:pt x="0" y="0"/>
                  </a:lnTo>
                  <a:close/>
                </a:path>
              </a:pathLst>
            </a:custGeom>
            <a:blipFill>
              <a:blip r:embed="rId14"/>
              <a:stretch>
                <a:fillRect/>
              </a:stretch>
            </a:blipFill>
          </p:spPr>
          <p:txBody>
            <a:bodyPr/>
            <a:lstStyle/>
            <a:p>
              <a:endParaRPr lang="es-ES"/>
            </a:p>
          </p:txBody>
        </p:sp>
        <p:sp>
          <p:nvSpPr>
            <p:cNvPr id="25" name="Freeform 25"/>
            <p:cNvSpPr/>
            <p:nvPr/>
          </p:nvSpPr>
          <p:spPr>
            <a:xfrm rot="2564251">
              <a:off x="1844997" y="535014"/>
              <a:ext cx="296108" cy="298220"/>
            </a:xfrm>
            <a:custGeom>
              <a:avLst/>
              <a:gdLst/>
              <a:ahLst/>
              <a:cxnLst/>
              <a:rect l="l" t="t" r="r" b="b"/>
              <a:pathLst>
                <a:path w="296108" h="298220">
                  <a:moveTo>
                    <a:pt x="0" y="0"/>
                  </a:moveTo>
                  <a:lnTo>
                    <a:pt x="296108" y="0"/>
                  </a:lnTo>
                  <a:lnTo>
                    <a:pt x="296108" y="298220"/>
                  </a:lnTo>
                  <a:lnTo>
                    <a:pt x="0" y="298220"/>
                  </a:lnTo>
                  <a:lnTo>
                    <a:pt x="0" y="0"/>
                  </a:lnTo>
                  <a:close/>
                </a:path>
              </a:pathLst>
            </a:custGeom>
            <a:blipFill>
              <a:blip r:embed="rId14"/>
              <a:stretch>
                <a:fillRect/>
              </a:stretch>
            </a:blipFill>
          </p:spPr>
          <p:txBody>
            <a:bodyPr/>
            <a:lstStyle/>
            <a:p>
              <a:endParaRPr lang="es-ES"/>
            </a:p>
          </p:txBody>
        </p:sp>
      </p:grpSp>
      <p:sp>
        <p:nvSpPr>
          <p:cNvPr id="26" name="Freeform 26"/>
          <p:cNvSpPr/>
          <p:nvPr/>
        </p:nvSpPr>
        <p:spPr>
          <a:xfrm>
            <a:off x="-1592427" y="-1223109"/>
            <a:ext cx="4862207" cy="4503619"/>
          </a:xfrm>
          <a:custGeom>
            <a:avLst/>
            <a:gdLst/>
            <a:ahLst/>
            <a:cxnLst/>
            <a:rect l="l" t="t" r="r" b="b"/>
            <a:pathLst>
              <a:path w="4862207" h="4503619">
                <a:moveTo>
                  <a:pt x="0" y="0"/>
                </a:moveTo>
                <a:lnTo>
                  <a:pt x="4862206" y="0"/>
                </a:lnTo>
                <a:lnTo>
                  <a:pt x="4862206" y="4503618"/>
                </a:lnTo>
                <a:lnTo>
                  <a:pt x="0" y="45036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DB4E5"/>
        </a:solidFill>
        <a:effectLst/>
      </p:bgPr>
    </p:bg>
    <p:spTree>
      <p:nvGrpSpPr>
        <p:cNvPr id="1" name=""/>
        <p:cNvGrpSpPr/>
        <p:nvPr/>
      </p:nvGrpSpPr>
      <p:grpSpPr>
        <a:xfrm>
          <a:off x="0" y="0"/>
          <a:ext cx="0" cy="0"/>
          <a:chOff x="0" y="0"/>
          <a:chExt cx="0" cy="0"/>
        </a:xfrm>
      </p:grpSpPr>
      <p:sp>
        <p:nvSpPr>
          <p:cNvPr id="2" name="Freeform 2"/>
          <p:cNvSpPr/>
          <p:nvPr/>
        </p:nvSpPr>
        <p:spPr>
          <a:xfrm>
            <a:off x="13682677" y="-2076101"/>
            <a:ext cx="5577352" cy="6209602"/>
          </a:xfrm>
          <a:custGeom>
            <a:avLst/>
            <a:gdLst/>
            <a:ahLst/>
            <a:cxnLst/>
            <a:rect l="l" t="t" r="r" b="b"/>
            <a:pathLst>
              <a:path w="5577352" h="6209602">
                <a:moveTo>
                  <a:pt x="0" y="0"/>
                </a:moveTo>
                <a:lnTo>
                  <a:pt x="5577352" y="0"/>
                </a:lnTo>
                <a:lnTo>
                  <a:pt x="5577352" y="6209602"/>
                </a:lnTo>
                <a:lnTo>
                  <a:pt x="0" y="6209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2521331">
            <a:off x="13682677" y="2874309"/>
            <a:ext cx="5577352" cy="6209602"/>
          </a:xfrm>
          <a:custGeom>
            <a:avLst/>
            <a:gdLst/>
            <a:ahLst/>
            <a:cxnLst/>
            <a:rect l="l" t="t" r="r" b="b"/>
            <a:pathLst>
              <a:path w="5577352" h="6209602">
                <a:moveTo>
                  <a:pt x="0" y="0"/>
                </a:moveTo>
                <a:lnTo>
                  <a:pt x="5577352" y="0"/>
                </a:lnTo>
                <a:lnTo>
                  <a:pt x="5577352" y="6209603"/>
                </a:lnTo>
                <a:lnTo>
                  <a:pt x="0" y="6209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Freeform 4"/>
          <p:cNvSpPr/>
          <p:nvPr/>
        </p:nvSpPr>
        <p:spPr>
          <a:xfrm rot="2521331">
            <a:off x="17832755" y="1548338"/>
            <a:ext cx="5577352" cy="6209602"/>
          </a:xfrm>
          <a:custGeom>
            <a:avLst/>
            <a:gdLst/>
            <a:ahLst/>
            <a:cxnLst/>
            <a:rect l="l" t="t" r="r" b="b"/>
            <a:pathLst>
              <a:path w="5577352" h="6209602">
                <a:moveTo>
                  <a:pt x="0" y="0"/>
                </a:moveTo>
                <a:lnTo>
                  <a:pt x="5577352" y="0"/>
                </a:lnTo>
                <a:lnTo>
                  <a:pt x="5577352" y="6209602"/>
                </a:lnTo>
                <a:lnTo>
                  <a:pt x="0" y="6209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 name="Freeform 5"/>
          <p:cNvSpPr/>
          <p:nvPr/>
        </p:nvSpPr>
        <p:spPr>
          <a:xfrm rot="2521331">
            <a:off x="18093454" y="5079111"/>
            <a:ext cx="5577352" cy="6209602"/>
          </a:xfrm>
          <a:custGeom>
            <a:avLst/>
            <a:gdLst/>
            <a:ahLst/>
            <a:cxnLst/>
            <a:rect l="l" t="t" r="r" b="b"/>
            <a:pathLst>
              <a:path w="5577352" h="6209602">
                <a:moveTo>
                  <a:pt x="0" y="0"/>
                </a:moveTo>
                <a:lnTo>
                  <a:pt x="5577352" y="0"/>
                </a:lnTo>
                <a:lnTo>
                  <a:pt x="5577352" y="6209602"/>
                </a:lnTo>
                <a:lnTo>
                  <a:pt x="0" y="6209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6" name="Freeform 6"/>
          <p:cNvSpPr/>
          <p:nvPr/>
        </p:nvSpPr>
        <p:spPr>
          <a:xfrm rot="-4637948">
            <a:off x="11612653" y="7826710"/>
            <a:ext cx="5577352" cy="6209602"/>
          </a:xfrm>
          <a:custGeom>
            <a:avLst/>
            <a:gdLst/>
            <a:ahLst/>
            <a:cxnLst/>
            <a:rect l="l" t="t" r="r" b="b"/>
            <a:pathLst>
              <a:path w="5577352" h="6209602">
                <a:moveTo>
                  <a:pt x="0" y="0"/>
                </a:moveTo>
                <a:lnTo>
                  <a:pt x="5577352" y="0"/>
                </a:lnTo>
                <a:lnTo>
                  <a:pt x="5577352" y="6209603"/>
                </a:lnTo>
                <a:lnTo>
                  <a:pt x="0" y="6209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7" name="Group 7"/>
          <p:cNvGrpSpPr/>
          <p:nvPr/>
        </p:nvGrpSpPr>
        <p:grpSpPr>
          <a:xfrm>
            <a:off x="2232685" y="783126"/>
            <a:ext cx="11241622" cy="7505337"/>
            <a:chOff x="0" y="0"/>
            <a:chExt cx="13800896" cy="9214006"/>
          </a:xfrm>
        </p:grpSpPr>
        <p:sp>
          <p:nvSpPr>
            <p:cNvPr id="8" name="Freeform 8"/>
            <p:cNvSpPr/>
            <p:nvPr/>
          </p:nvSpPr>
          <p:spPr>
            <a:xfrm>
              <a:off x="-9098" y="-6509"/>
              <a:ext cx="13815226" cy="9246060"/>
            </a:xfrm>
            <a:custGeom>
              <a:avLst/>
              <a:gdLst/>
              <a:ahLst/>
              <a:cxnLst/>
              <a:rect l="l" t="t" r="r" b="b"/>
              <a:pathLst>
                <a:path w="13815226" h="9246060">
                  <a:moveTo>
                    <a:pt x="63030" y="8652506"/>
                  </a:moveTo>
                  <a:cubicBezTo>
                    <a:pt x="63030" y="8652506"/>
                    <a:pt x="0" y="8405942"/>
                    <a:pt x="10218" y="1214762"/>
                  </a:cubicBezTo>
                  <a:cubicBezTo>
                    <a:pt x="18651" y="990971"/>
                    <a:pt x="65033" y="645332"/>
                    <a:pt x="65033" y="645332"/>
                  </a:cubicBezTo>
                  <a:cubicBezTo>
                    <a:pt x="82233" y="502466"/>
                    <a:pt x="56685" y="337866"/>
                    <a:pt x="181385" y="223925"/>
                  </a:cubicBezTo>
                  <a:cubicBezTo>
                    <a:pt x="346794" y="72788"/>
                    <a:pt x="621643" y="0"/>
                    <a:pt x="12922153" y="6965"/>
                  </a:cubicBezTo>
                  <a:cubicBezTo>
                    <a:pt x="13138901" y="16819"/>
                    <a:pt x="13343216" y="36481"/>
                    <a:pt x="13477405" y="101690"/>
                  </a:cubicBezTo>
                  <a:cubicBezTo>
                    <a:pt x="13733451" y="226120"/>
                    <a:pt x="13815226" y="459160"/>
                    <a:pt x="13809738" y="704684"/>
                  </a:cubicBezTo>
                  <a:cubicBezTo>
                    <a:pt x="13809738" y="704684"/>
                    <a:pt x="13766451" y="1013073"/>
                    <a:pt x="13773884" y="1248607"/>
                  </a:cubicBezTo>
                  <a:cubicBezTo>
                    <a:pt x="13781008" y="8394308"/>
                    <a:pt x="13788164" y="8589911"/>
                    <a:pt x="13788164" y="8589911"/>
                  </a:cubicBezTo>
                  <a:cubicBezTo>
                    <a:pt x="13771483" y="8805643"/>
                    <a:pt x="13656839" y="9016254"/>
                    <a:pt x="13459968" y="9127879"/>
                  </a:cubicBezTo>
                  <a:cubicBezTo>
                    <a:pt x="13309618" y="9213128"/>
                    <a:pt x="13111587" y="9228225"/>
                    <a:pt x="10430015" y="9217484"/>
                  </a:cubicBezTo>
                  <a:cubicBezTo>
                    <a:pt x="645952" y="9212207"/>
                    <a:pt x="384604" y="9246060"/>
                    <a:pt x="254278" y="9136902"/>
                  </a:cubicBezTo>
                  <a:cubicBezTo>
                    <a:pt x="145767" y="9046017"/>
                    <a:pt x="81795" y="8852705"/>
                    <a:pt x="63030" y="8652506"/>
                  </a:cubicBezTo>
                  <a:close/>
                </a:path>
              </a:pathLst>
            </a:custGeom>
            <a:solidFill>
              <a:srgbClr val="F5F3F5"/>
            </a:solidFill>
          </p:spPr>
          <p:txBody>
            <a:bodyPr/>
            <a:lstStyle/>
            <a:p>
              <a:endParaRPr lang="es-ES"/>
            </a:p>
          </p:txBody>
        </p:sp>
      </p:grpSp>
      <p:grpSp>
        <p:nvGrpSpPr>
          <p:cNvPr id="9" name="Group 9"/>
          <p:cNvGrpSpPr/>
          <p:nvPr/>
        </p:nvGrpSpPr>
        <p:grpSpPr>
          <a:xfrm rot="2136511">
            <a:off x="1490265" y="7491202"/>
            <a:ext cx="2811484" cy="570051"/>
            <a:chOff x="0" y="0"/>
            <a:chExt cx="11959094" cy="2424802"/>
          </a:xfrm>
        </p:grpSpPr>
        <p:sp>
          <p:nvSpPr>
            <p:cNvPr id="10" name="Freeform 10"/>
            <p:cNvSpPr/>
            <p:nvPr/>
          </p:nvSpPr>
          <p:spPr>
            <a:xfrm>
              <a:off x="-9098" y="-6509"/>
              <a:ext cx="11973425" cy="2456855"/>
            </a:xfrm>
            <a:custGeom>
              <a:avLst/>
              <a:gdLst/>
              <a:ahLst/>
              <a:cxnLst/>
              <a:rect l="l" t="t" r="r" b="b"/>
              <a:pathLst>
                <a:path w="11973425" h="2456855">
                  <a:moveTo>
                    <a:pt x="63030" y="1863302"/>
                  </a:moveTo>
                  <a:cubicBezTo>
                    <a:pt x="63030" y="1863302"/>
                    <a:pt x="0" y="1616738"/>
                    <a:pt x="10218" y="1214762"/>
                  </a:cubicBezTo>
                  <a:cubicBezTo>
                    <a:pt x="18651" y="990971"/>
                    <a:pt x="65033" y="645332"/>
                    <a:pt x="65033" y="645332"/>
                  </a:cubicBezTo>
                  <a:cubicBezTo>
                    <a:pt x="82233" y="502466"/>
                    <a:pt x="56685" y="337866"/>
                    <a:pt x="181385" y="223925"/>
                  </a:cubicBezTo>
                  <a:cubicBezTo>
                    <a:pt x="346794" y="72788"/>
                    <a:pt x="621643" y="0"/>
                    <a:pt x="11080352" y="6965"/>
                  </a:cubicBezTo>
                  <a:cubicBezTo>
                    <a:pt x="11297100" y="16819"/>
                    <a:pt x="11501415" y="36481"/>
                    <a:pt x="11635603" y="101690"/>
                  </a:cubicBezTo>
                  <a:cubicBezTo>
                    <a:pt x="11891649" y="226120"/>
                    <a:pt x="11973424" y="459160"/>
                    <a:pt x="11967937" y="704684"/>
                  </a:cubicBezTo>
                  <a:cubicBezTo>
                    <a:pt x="11967937" y="704684"/>
                    <a:pt x="11924649" y="1013073"/>
                    <a:pt x="11932082" y="1248607"/>
                  </a:cubicBezTo>
                  <a:cubicBezTo>
                    <a:pt x="11939205" y="1605103"/>
                    <a:pt x="11946362" y="1800706"/>
                    <a:pt x="11946362" y="1800706"/>
                  </a:cubicBezTo>
                  <a:cubicBezTo>
                    <a:pt x="11929680" y="2016438"/>
                    <a:pt x="11815036" y="2227050"/>
                    <a:pt x="11618167" y="2338674"/>
                  </a:cubicBezTo>
                  <a:cubicBezTo>
                    <a:pt x="11467816" y="2423923"/>
                    <a:pt x="11269784" y="2439021"/>
                    <a:pt x="8963205" y="2428279"/>
                  </a:cubicBezTo>
                  <a:cubicBezTo>
                    <a:pt x="645952" y="2423002"/>
                    <a:pt x="384604" y="2456856"/>
                    <a:pt x="254278" y="2347698"/>
                  </a:cubicBezTo>
                  <a:cubicBezTo>
                    <a:pt x="145767" y="2256813"/>
                    <a:pt x="81795" y="2063501"/>
                    <a:pt x="63030" y="1863302"/>
                  </a:cubicBezTo>
                  <a:close/>
                </a:path>
              </a:pathLst>
            </a:custGeom>
            <a:solidFill>
              <a:srgbClr val="232F54"/>
            </a:solidFill>
          </p:spPr>
          <p:txBody>
            <a:bodyPr/>
            <a:lstStyle/>
            <a:p>
              <a:endParaRPr lang="es-ES"/>
            </a:p>
          </p:txBody>
        </p:sp>
      </p:grpSp>
      <p:grpSp>
        <p:nvGrpSpPr>
          <p:cNvPr id="11" name="Group 11"/>
          <p:cNvGrpSpPr/>
          <p:nvPr/>
        </p:nvGrpSpPr>
        <p:grpSpPr>
          <a:xfrm rot="1765240">
            <a:off x="11231646" y="1140154"/>
            <a:ext cx="2837821" cy="568786"/>
            <a:chOff x="0" y="0"/>
            <a:chExt cx="11058704" cy="2216503"/>
          </a:xfrm>
        </p:grpSpPr>
        <p:sp>
          <p:nvSpPr>
            <p:cNvPr id="12" name="Freeform 12"/>
            <p:cNvSpPr/>
            <p:nvPr/>
          </p:nvSpPr>
          <p:spPr>
            <a:xfrm>
              <a:off x="-9098" y="-6509"/>
              <a:ext cx="11073035" cy="2248556"/>
            </a:xfrm>
            <a:custGeom>
              <a:avLst/>
              <a:gdLst/>
              <a:ahLst/>
              <a:cxnLst/>
              <a:rect l="l" t="t" r="r" b="b"/>
              <a:pathLst>
                <a:path w="11073035" h="2248556">
                  <a:moveTo>
                    <a:pt x="63030" y="1655003"/>
                  </a:moveTo>
                  <a:cubicBezTo>
                    <a:pt x="63030" y="1655003"/>
                    <a:pt x="0" y="1408439"/>
                    <a:pt x="10218" y="1214762"/>
                  </a:cubicBezTo>
                  <a:cubicBezTo>
                    <a:pt x="18651" y="990971"/>
                    <a:pt x="65033" y="645332"/>
                    <a:pt x="65033" y="645332"/>
                  </a:cubicBezTo>
                  <a:cubicBezTo>
                    <a:pt x="82233" y="502466"/>
                    <a:pt x="56685" y="337866"/>
                    <a:pt x="181385" y="223925"/>
                  </a:cubicBezTo>
                  <a:cubicBezTo>
                    <a:pt x="346794" y="72788"/>
                    <a:pt x="621643" y="0"/>
                    <a:pt x="10179961" y="6965"/>
                  </a:cubicBezTo>
                  <a:cubicBezTo>
                    <a:pt x="10396710" y="16819"/>
                    <a:pt x="10601024" y="36481"/>
                    <a:pt x="10735213" y="101690"/>
                  </a:cubicBezTo>
                  <a:cubicBezTo>
                    <a:pt x="10991259" y="226120"/>
                    <a:pt x="11073034" y="459160"/>
                    <a:pt x="11067546" y="704684"/>
                  </a:cubicBezTo>
                  <a:cubicBezTo>
                    <a:pt x="11067546" y="704684"/>
                    <a:pt x="11024258" y="1013073"/>
                    <a:pt x="11031692" y="1248607"/>
                  </a:cubicBezTo>
                  <a:cubicBezTo>
                    <a:pt x="11038815" y="1396804"/>
                    <a:pt x="11045972" y="1592407"/>
                    <a:pt x="11045972" y="1592407"/>
                  </a:cubicBezTo>
                  <a:cubicBezTo>
                    <a:pt x="11029290" y="1808139"/>
                    <a:pt x="10914646" y="2018751"/>
                    <a:pt x="10717777" y="2130375"/>
                  </a:cubicBezTo>
                  <a:cubicBezTo>
                    <a:pt x="10567426" y="2215624"/>
                    <a:pt x="10369394" y="2230722"/>
                    <a:pt x="8246134" y="2219980"/>
                  </a:cubicBezTo>
                  <a:cubicBezTo>
                    <a:pt x="645952" y="2214703"/>
                    <a:pt x="384604" y="2248556"/>
                    <a:pt x="254278" y="2139399"/>
                  </a:cubicBezTo>
                  <a:cubicBezTo>
                    <a:pt x="145767" y="2048514"/>
                    <a:pt x="81795" y="1855202"/>
                    <a:pt x="63030" y="1655003"/>
                  </a:cubicBezTo>
                  <a:close/>
                </a:path>
              </a:pathLst>
            </a:custGeom>
            <a:solidFill>
              <a:srgbClr val="232F54"/>
            </a:solidFill>
          </p:spPr>
          <p:txBody>
            <a:bodyPr/>
            <a:lstStyle/>
            <a:p>
              <a:endParaRPr lang="es-ES"/>
            </a:p>
          </p:txBody>
        </p:sp>
      </p:grpSp>
      <p:sp>
        <p:nvSpPr>
          <p:cNvPr id="13" name="TextBox 13"/>
          <p:cNvSpPr txBox="1"/>
          <p:nvPr/>
        </p:nvSpPr>
        <p:spPr>
          <a:xfrm>
            <a:off x="3497249" y="4200962"/>
            <a:ext cx="8824026" cy="3875364"/>
          </a:xfrm>
          <a:prstGeom prst="rect">
            <a:avLst/>
          </a:prstGeom>
        </p:spPr>
        <p:txBody>
          <a:bodyPr lIns="0" tIns="0" rIns="0" bIns="0" rtlCol="0" anchor="t">
            <a:spAutoFit/>
          </a:bodyPr>
          <a:lstStyle/>
          <a:p>
            <a:pPr algn="ctr">
              <a:lnSpc>
                <a:spcPts val="4520"/>
              </a:lnSpc>
            </a:pPr>
            <a:r>
              <a:rPr lang="en-US" sz="3206">
                <a:solidFill>
                  <a:srgbClr val="374572"/>
                </a:solidFill>
                <a:latin typeface="Canva Sans"/>
                <a:ea typeface="Canva Sans"/>
                <a:cs typeface="Canva Sans"/>
                <a:sym typeface="Canva Sans"/>
              </a:rPr>
              <a:t> </a:t>
            </a:r>
            <a:r>
              <a:rPr lang="en-US" sz="3206" b="1">
                <a:solidFill>
                  <a:srgbClr val="374572"/>
                </a:solidFill>
                <a:latin typeface="Canva Sans Bold"/>
                <a:ea typeface="Canva Sans Bold"/>
                <a:cs typeface="Canva Sans Bold"/>
                <a:sym typeface="Canva Sans Bold"/>
              </a:rPr>
              <a:t>La prevención de riesgos laborales (PRL) consiste en el conjunto de actividades o medidas adoptadas o previstas en todas las fases de actividad de la empresa con el fin de evitar o disminuir los riesgos derivados del trabajo.</a:t>
            </a:r>
          </a:p>
          <a:p>
            <a:pPr algn="ctr">
              <a:lnSpc>
                <a:spcPts val="3674"/>
              </a:lnSpc>
            </a:pPr>
            <a:endParaRPr lang="en-US" sz="3206" b="1">
              <a:solidFill>
                <a:srgbClr val="374572"/>
              </a:solidFill>
              <a:latin typeface="Canva Sans Bold"/>
              <a:ea typeface="Canva Sans Bold"/>
              <a:cs typeface="Canva Sans Bold"/>
              <a:sym typeface="Canva Sans Bold"/>
            </a:endParaRPr>
          </a:p>
        </p:txBody>
      </p:sp>
      <p:sp>
        <p:nvSpPr>
          <p:cNvPr id="14" name="TextBox 14"/>
          <p:cNvSpPr txBox="1"/>
          <p:nvPr/>
        </p:nvSpPr>
        <p:spPr>
          <a:xfrm>
            <a:off x="3098996" y="1162905"/>
            <a:ext cx="7782980" cy="2498433"/>
          </a:xfrm>
          <a:prstGeom prst="rect">
            <a:avLst/>
          </a:prstGeom>
        </p:spPr>
        <p:txBody>
          <a:bodyPr lIns="0" tIns="0" rIns="0" bIns="0" rtlCol="0" anchor="t">
            <a:spAutoFit/>
          </a:bodyPr>
          <a:lstStyle/>
          <a:p>
            <a:pPr algn="ctr">
              <a:lnSpc>
                <a:spcPts val="6485"/>
              </a:lnSpc>
            </a:pPr>
            <a:r>
              <a:rPr lang="en-US" sz="6235" spc="-31">
                <a:solidFill>
                  <a:srgbClr val="232F54"/>
                </a:solidFill>
                <a:latin typeface="Londrina Solid"/>
                <a:ea typeface="Londrina Solid"/>
                <a:cs typeface="Londrina Solid"/>
                <a:sym typeface="Londrina Solid"/>
              </a:rPr>
              <a:t>MARCO NORMATIVO DE LA PREVENCIÓN DE RIESGOS LABORALES</a:t>
            </a:r>
          </a:p>
        </p:txBody>
      </p:sp>
      <p:sp>
        <p:nvSpPr>
          <p:cNvPr id="15" name="Freeform 15"/>
          <p:cNvSpPr/>
          <p:nvPr/>
        </p:nvSpPr>
        <p:spPr>
          <a:xfrm rot="8297248">
            <a:off x="10590060" y="7651844"/>
            <a:ext cx="1954159" cy="1064136"/>
          </a:xfrm>
          <a:custGeom>
            <a:avLst/>
            <a:gdLst/>
            <a:ahLst/>
            <a:cxnLst/>
            <a:rect l="l" t="t" r="r" b="b"/>
            <a:pathLst>
              <a:path w="1954159" h="1064136">
                <a:moveTo>
                  <a:pt x="0" y="0"/>
                </a:moveTo>
                <a:lnTo>
                  <a:pt x="1954159" y="0"/>
                </a:lnTo>
                <a:lnTo>
                  <a:pt x="1954159" y="1064135"/>
                </a:lnTo>
                <a:lnTo>
                  <a:pt x="0" y="1064135"/>
                </a:lnTo>
                <a:lnTo>
                  <a:pt x="0" y="0"/>
                </a:lnTo>
                <a:close/>
              </a:path>
            </a:pathLst>
          </a:custGeom>
          <a:blipFill>
            <a:blip r:embed="rId4">
              <a:extLst>
                <a:ext uri="{96DAC541-7B7A-43D3-8B79-37D633B846F1}">
                  <asvg:svgBlip xmlns:asvg="http://schemas.microsoft.com/office/drawing/2016/SVG/main" r:embed="rId5"/>
                </a:ext>
              </a:extLst>
            </a:blip>
            <a:stretch>
              <a:fillRect l="-51877" b="-130223"/>
            </a:stretch>
          </a:blipFill>
          <a:ln cap="sq">
            <a:noFill/>
            <a:prstDash val="solid"/>
            <a:miter/>
          </a:ln>
        </p:spPr>
        <p:txBody>
          <a:bodyPr/>
          <a:lstStyle/>
          <a:p>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3F5"/>
        </a:solidFill>
        <a:effectLst/>
      </p:bgPr>
    </p:bg>
    <p:spTree>
      <p:nvGrpSpPr>
        <p:cNvPr id="1" name=""/>
        <p:cNvGrpSpPr/>
        <p:nvPr/>
      </p:nvGrpSpPr>
      <p:grpSpPr>
        <a:xfrm>
          <a:off x="0" y="0"/>
          <a:ext cx="0" cy="0"/>
          <a:chOff x="0" y="0"/>
          <a:chExt cx="0" cy="0"/>
        </a:xfrm>
      </p:grpSpPr>
      <p:sp>
        <p:nvSpPr>
          <p:cNvPr id="2" name="Freeform 2"/>
          <p:cNvSpPr/>
          <p:nvPr/>
        </p:nvSpPr>
        <p:spPr>
          <a:xfrm>
            <a:off x="16184330" y="-40509"/>
            <a:ext cx="2482836" cy="1403931"/>
          </a:xfrm>
          <a:custGeom>
            <a:avLst/>
            <a:gdLst/>
            <a:ahLst/>
            <a:cxnLst/>
            <a:rect l="l" t="t" r="r" b="b"/>
            <a:pathLst>
              <a:path w="2482836" h="1403931">
                <a:moveTo>
                  <a:pt x="0" y="0"/>
                </a:moveTo>
                <a:lnTo>
                  <a:pt x="2482836" y="0"/>
                </a:lnTo>
                <a:lnTo>
                  <a:pt x="2482836" y="1403931"/>
                </a:lnTo>
                <a:lnTo>
                  <a:pt x="0" y="140393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s-ES"/>
          </a:p>
        </p:txBody>
      </p:sp>
      <p:sp>
        <p:nvSpPr>
          <p:cNvPr id="3" name="Freeform 3"/>
          <p:cNvSpPr/>
          <p:nvPr/>
        </p:nvSpPr>
        <p:spPr>
          <a:xfrm>
            <a:off x="-1087021" y="7620237"/>
            <a:ext cx="2482836" cy="1403931"/>
          </a:xfrm>
          <a:custGeom>
            <a:avLst/>
            <a:gdLst/>
            <a:ahLst/>
            <a:cxnLst/>
            <a:rect l="l" t="t" r="r" b="b"/>
            <a:pathLst>
              <a:path w="2482836" h="1403931">
                <a:moveTo>
                  <a:pt x="0" y="0"/>
                </a:moveTo>
                <a:lnTo>
                  <a:pt x="2482836" y="0"/>
                </a:lnTo>
                <a:lnTo>
                  <a:pt x="2482836" y="1403931"/>
                </a:lnTo>
                <a:lnTo>
                  <a:pt x="0" y="140393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s-ES"/>
          </a:p>
        </p:txBody>
      </p:sp>
      <p:sp>
        <p:nvSpPr>
          <p:cNvPr id="4" name="Freeform 4"/>
          <p:cNvSpPr/>
          <p:nvPr/>
        </p:nvSpPr>
        <p:spPr>
          <a:xfrm rot="-10800000">
            <a:off x="-2112961" y="8786043"/>
            <a:ext cx="14274984" cy="3737450"/>
          </a:xfrm>
          <a:custGeom>
            <a:avLst/>
            <a:gdLst/>
            <a:ahLst/>
            <a:cxnLst/>
            <a:rect l="l" t="t" r="r" b="b"/>
            <a:pathLst>
              <a:path w="14274984" h="3737450">
                <a:moveTo>
                  <a:pt x="0" y="0"/>
                </a:moveTo>
                <a:lnTo>
                  <a:pt x="14274984" y="0"/>
                </a:lnTo>
                <a:lnTo>
                  <a:pt x="14274984" y="3737450"/>
                </a:lnTo>
                <a:lnTo>
                  <a:pt x="0" y="373745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s-ES"/>
          </a:p>
        </p:txBody>
      </p:sp>
      <p:sp>
        <p:nvSpPr>
          <p:cNvPr id="5" name="Freeform 5"/>
          <p:cNvSpPr/>
          <p:nvPr/>
        </p:nvSpPr>
        <p:spPr>
          <a:xfrm rot="-10800000">
            <a:off x="8182708" y="9024168"/>
            <a:ext cx="14274984" cy="3737450"/>
          </a:xfrm>
          <a:custGeom>
            <a:avLst/>
            <a:gdLst/>
            <a:ahLst/>
            <a:cxnLst/>
            <a:rect l="l" t="t" r="r" b="b"/>
            <a:pathLst>
              <a:path w="14274984" h="3737450">
                <a:moveTo>
                  <a:pt x="0" y="0"/>
                </a:moveTo>
                <a:lnTo>
                  <a:pt x="14274984" y="0"/>
                </a:lnTo>
                <a:lnTo>
                  <a:pt x="14274984" y="3737450"/>
                </a:lnTo>
                <a:lnTo>
                  <a:pt x="0" y="373745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s-ES"/>
          </a:p>
        </p:txBody>
      </p:sp>
      <p:sp>
        <p:nvSpPr>
          <p:cNvPr id="6" name="Freeform 6"/>
          <p:cNvSpPr/>
          <p:nvPr/>
        </p:nvSpPr>
        <p:spPr>
          <a:xfrm>
            <a:off x="13718000" y="3392241"/>
            <a:ext cx="3204401" cy="4114800"/>
          </a:xfrm>
          <a:custGeom>
            <a:avLst/>
            <a:gdLst/>
            <a:ahLst/>
            <a:cxnLst/>
            <a:rect l="l" t="t" r="r" b="b"/>
            <a:pathLst>
              <a:path w="3204401" h="4114800">
                <a:moveTo>
                  <a:pt x="0" y="0"/>
                </a:moveTo>
                <a:lnTo>
                  <a:pt x="3204400" y="0"/>
                </a:lnTo>
                <a:lnTo>
                  <a:pt x="32044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7" name="TextBox 7"/>
          <p:cNvSpPr txBox="1"/>
          <p:nvPr/>
        </p:nvSpPr>
        <p:spPr>
          <a:xfrm>
            <a:off x="1642211" y="3717159"/>
            <a:ext cx="11639965" cy="4466752"/>
          </a:xfrm>
          <a:prstGeom prst="rect">
            <a:avLst/>
          </a:prstGeom>
        </p:spPr>
        <p:txBody>
          <a:bodyPr lIns="0" tIns="0" rIns="0" bIns="0" rtlCol="0" anchor="t">
            <a:spAutoFit/>
          </a:bodyPr>
          <a:lstStyle/>
          <a:p>
            <a:pPr algn="l">
              <a:lnSpc>
                <a:spcPts val="3549"/>
              </a:lnSpc>
            </a:pPr>
            <a:r>
              <a:rPr lang="en-US" sz="2517" u="none" strike="noStrike">
                <a:solidFill>
                  <a:srgbClr val="374572"/>
                </a:solidFill>
                <a:latin typeface="Canva Sans"/>
                <a:ea typeface="Canva Sans"/>
                <a:cs typeface="Canva Sans"/>
                <a:sym typeface="Canva Sans"/>
              </a:rPr>
              <a:t>Los pilares de la LPRL:</a:t>
            </a:r>
          </a:p>
          <a:p>
            <a:pPr marL="543577" lvl="1" indent="-271789" algn="l">
              <a:lnSpc>
                <a:spcPts val="3549"/>
              </a:lnSpc>
              <a:buFont typeface="Arial"/>
              <a:buChar char="•"/>
            </a:pPr>
            <a:r>
              <a:rPr lang="en-US" sz="2517" b="1" u="sng" strike="noStrike">
                <a:solidFill>
                  <a:srgbClr val="374572"/>
                </a:solidFill>
                <a:latin typeface="Canva Sans Bold"/>
                <a:ea typeface="Canva Sans Bold"/>
                <a:cs typeface="Canva Sans Bold"/>
                <a:sym typeface="Canva Sans Bold"/>
              </a:rPr>
              <a:t>Cultura preventiva:</a:t>
            </a:r>
            <a:r>
              <a:rPr lang="en-US" sz="2517" u="none" strike="noStrike">
                <a:solidFill>
                  <a:srgbClr val="374572"/>
                </a:solidFill>
                <a:latin typeface="Canva Sans"/>
                <a:ea typeface="Canva Sans"/>
                <a:cs typeface="Canva Sans"/>
                <a:sym typeface="Canva Sans"/>
              </a:rPr>
              <a:t> Fomenta la adopción de hábitos seguros y saludables en el trabajo.</a:t>
            </a:r>
          </a:p>
          <a:p>
            <a:pPr marL="543577" lvl="1" indent="-271789" algn="l">
              <a:lnSpc>
                <a:spcPts val="3549"/>
              </a:lnSpc>
              <a:buFont typeface="Arial"/>
              <a:buChar char="•"/>
            </a:pPr>
            <a:r>
              <a:rPr lang="en-US" sz="2517" b="1" u="sng" strike="noStrike">
                <a:solidFill>
                  <a:srgbClr val="374572"/>
                </a:solidFill>
                <a:latin typeface="Canva Sans Bold"/>
                <a:ea typeface="Canva Sans Bold"/>
                <a:cs typeface="Canva Sans Bold"/>
                <a:sym typeface="Canva Sans Bold"/>
              </a:rPr>
              <a:t>Prevención temprana:</a:t>
            </a:r>
            <a:r>
              <a:rPr lang="en-US" sz="2517" u="none" strike="noStrike">
                <a:solidFill>
                  <a:srgbClr val="374572"/>
                </a:solidFill>
                <a:latin typeface="Canva Sans"/>
                <a:ea typeface="Canva Sans"/>
                <a:cs typeface="Canva Sans"/>
                <a:sym typeface="Canva Sans"/>
              </a:rPr>
              <a:t> Prioriza la mejora de las condiciones de trabajo desde el diseño.</a:t>
            </a:r>
          </a:p>
          <a:p>
            <a:pPr marL="543577" lvl="1" indent="-271789" algn="l">
              <a:lnSpc>
                <a:spcPts val="3549"/>
              </a:lnSpc>
              <a:buFont typeface="Arial"/>
              <a:buChar char="•"/>
            </a:pPr>
            <a:r>
              <a:rPr lang="en-US" sz="2517" b="1" u="sng" strike="noStrike">
                <a:solidFill>
                  <a:srgbClr val="374572"/>
                </a:solidFill>
                <a:latin typeface="Canva Sans Bold"/>
                <a:ea typeface="Canva Sans Bold"/>
                <a:cs typeface="Canva Sans Bold"/>
                <a:sym typeface="Canva Sans Bold"/>
              </a:rPr>
              <a:t>Integración en la producción:</a:t>
            </a:r>
            <a:r>
              <a:rPr lang="en-US" sz="2517" u="none" strike="noStrike">
                <a:solidFill>
                  <a:srgbClr val="374572"/>
                </a:solidFill>
                <a:latin typeface="Canva Sans"/>
                <a:ea typeface="Canva Sans"/>
                <a:cs typeface="Canva Sans"/>
                <a:sym typeface="Canva Sans"/>
              </a:rPr>
              <a:t> Incorpora la prevención en todos los procesos de la empresa.</a:t>
            </a:r>
          </a:p>
          <a:p>
            <a:pPr marL="543577" lvl="1" indent="-271789" algn="l">
              <a:lnSpc>
                <a:spcPts val="3549"/>
              </a:lnSpc>
              <a:buFont typeface="Arial"/>
              <a:buChar char="•"/>
            </a:pPr>
            <a:r>
              <a:rPr lang="en-US" sz="2517" b="1" u="sng" strike="noStrike">
                <a:solidFill>
                  <a:srgbClr val="374572"/>
                </a:solidFill>
                <a:latin typeface="Canva Sans Bold"/>
                <a:ea typeface="Canva Sans Bold"/>
                <a:cs typeface="Canva Sans Bold"/>
                <a:sym typeface="Canva Sans Bold"/>
              </a:rPr>
              <a:t>Participación de los trabajadores:</a:t>
            </a:r>
            <a:r>
              <a:rPr lang="en-US" sz="2517" u="none" strike="noStrike">
                <a:solidFill>
                  <a:srgbClr val="374572"/>
                </a:solidFill>
                <a:latin typeface="Canva Sans"/>
                <a:ea typeface="Canva Sans"/>
                <a:cs typeface="Canva Sans"/>
                <a:sym typeface="Canva Sans"/>
              </a:rPr>
              <a:t> Promueve la implicación de los trabajadores en la prevención de riesgos.</a:t>
            </a:r>
          </a:p>
          <a:p>
            <a:pPr algn="l">
              <a:lnSpc>
                <a:spcPts val="3549"/>
              </a:lnSpc>
            </a:pPr>
            <a:endParaRPr lang="en-US" sz="2517" u="none" strike="noStrike">
              <a:solidFill>
                <a:srgbClr val="374572"/>
              </a:solidFill>
              <a:latin typeface="Canva Sans"/>
              <a:ea typeface="Canva Sans"/>
              <a:cs typeface="Canva Sans"/>
              <a:sym typeface="Canva Sans"/>
            </a:endParaRPr>
          </a:p>
        </p:txBody>
      </p:sp>
      <p:sp>
        <p:nvSpPr>
          <p:cNvPr id="8" name="TextBox 8"/>
          <p:cNvSpPr txBox="1"/>
          <p:nvPr/>
        </p:nvSpPr>
        <p:spPr>
          <a:xfrm>
            <a:off x="1877574" y="718606"/>
            <a:ext cx="10284449" cy="2673635"/>
          </a:xfrm>
          <a:prstGeom prst="rect">
            <a:avLst/>
          </a:prstGeom>
        </p:spPr>
        <p:txBody>
          <a:bodyPr lIns="0" tIns="0" rIns="0" bIns="0" rtlCol="0" anchor="t">
            <a:spAutoFit/>
          </a:bodyPr>
          <a:lstStyle/>
          <a:p>
            <a:pPr algn="l">
              <a:lnSpc>
                <a:spcPts val="5214"/>
              </a:lnSpc>
            </a:pPr>
            <a:r>
              <a:rPr lang="en-US" sz="5014" spc="-25">
                <a:solidFill>
                  <a:srgbClr val="232F54"/>
                </a:solidFill>
                <a:latin typeface="Londrina Solid"/>
                <a:ea typeface="Londrina Solid"/>
                <a:cs typeface="Londrina Solid"/>
                <a:sym typeface="Londrina Solid"/>
              </a:rPr>
              <a:t>La Ley 31/1995, de Prevención de Riesgos Laborales (LPRL), es el marco legal que regula la seguridad y salud en el trabajo en España.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extBox 2"/>
          <p:cNvSpPr txBox="1"/>
          <p:nvPr/>
        </p:nvSpPr>
        <p:spPr>
          <a:xfrm>
            <a:off x="-98555" y="2880"/>
            <a:ext cx="18485111" cy="1388796"/>
          </a:xfrm>
          <a:prstGeom prst="rect">
            <a:avLst/>
          </a:prstGeom>
        </p:spPr>
        <p:txBody>
          <a:bodyPr lIns="0" tIns="0" rIns="0" bIns="0" rtlCol="0" anchor="t">
            <a:spAutoFit/>
          </a:bodyPr>
          <a:lstStyle/>
          <a:p>
            <a:pPr algn="ctr">
              <a:lnSpc>
                <a:spcPts val="3746"/>
              </a:lnSpc>
            </a:pPr>
            <a:r>
              <a:rPr lang="en-US" sz="2860" spc="48">
                <a:solidFill>
                  <a:srgbClr val="000000"/>
                </a:solidFill>
                <a:latin typeface="Gloria Hallelujah"/>
                <a:ea typeface="Gloria Hallelujah"/>
                <a:cs typeface="Gloria Hallelujah"/>
                <a:sym typeface="Gloria Hallelujah"/>
              </a:rPr>
              <a:t> La LPRL marca las pautas que tienen que guiar la actuación preventiva de la empresa. Estos principios se describen en el artículo 15 y están en sintonía con lo que acabamos de comentar:</a:t>
            </a:r>
          </a:p>
          <a:p>
            <a:pPr algn="ctr">
              <a:lnSpc>
                <a:spcPts val="3746"/>
              </a:lnSpc>
            </a:pPr>
            <a:endParaRPr lang="en-US" sz="2860" spc="48">
              <a:solidFill>
                <a:srgbClr val="000000"/>
              </a:solidFill>
              <a:latin typeface="Gloria Hallelujah"/>
              <a:ea typeface="Gloria Hallelujah"/>
              <a:cs typeface="Gloria Hallelujah"/>
              <a:sym typeface="Gloria Hallelujah"/>
            </a:endParaRPr>
          </a:p>
        </p:txBody>
      </p:sp>
      <p:sp>
        <p:nvSpPr>
          <p:cNvPr id="3" name="Freeform 3"/>
          <p:cNvSpPr/>
          <p:nvPr/>
        </p:nvSpPr>
        <p:spPr>
          <a:xfrm rot="-4382679">
            <a:off x="9808960" y="2850022"/>
            <a:ext cx="1785698" cy="1992249"/>
          </a:xfrm>
          <a:custGeom>
            <a:avLst/>
            <a:gdLst/>
            <a:ahLst/>
            <a:cxnLst/>
            <a:rect l="l" t="t" r="r" b="b"/>
            <a:pathLst>
              <a:path w="1785698" h="1992249">
                <a:moveTo>
                  <a:pt x="0" y="0"/>
                </a:moveTo>
                <a:lnTo>
                  <a:pt x="1785698" y="0"/>
                </a:lnTo>
                <a:lnTo>
                  <a:pt x="1785698" y="1992249"/>
                </a:lnTo>
                <a:lnTo>
                  <a:pt x="0" y="1992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TextBox 4"/>
          <p:cNvSpPr txBox="1"/>
          <p:nvPr/>
        </p:nvSpPr>
        <p:spPr>
          <a:xfrm>
            <a:off x="10075101" y="3368874"/>
            <a:ext cx="1247437" cy="759570"/>
          </a:xfrm>
          <a:prstGeom prst="rect">
            <a:avLst/>
          </a:prstGeom>
        </p:spPr>
        <p:txBody>
          <a:bodyPr lIns="0" tIns="0" rIns="0" bIns="0" rtlCol="0" anchor="t">
            <a:spAutoFit/>
          </a:bodyPr>
          <a:lstStyle/>
          <a:p>
            <a:pPr algn="ctr">
              <a:lnSpc>
                <a:spcPts val="1679"/>
              </a:lnSpc>
            </a:pPr>
            <a:r>
              <a:rPr lang="en-US" sz="1199">
                <a:solidFill>
                  <a:srgbClr val="000000"/>
                </a:solidFill>
                <a:latin typeface="Varela Round"/>
                <a:ea typeface="Varela Round"/>
                <a:cs typeface="Varela Round"/>
                <a:sym typeface="Varela Round"/>
              </a:rPr>
              <a:t>ADAPTAR EL TRABAJO A LA PERSONA</a:t>
            </a:r>
          </a:p>
          <a:p>
            <a:pPr algn="ctr">
              <a:lnSpc>
                <a:spcPts val="1077"/>
              </a:lnSpc>
            </a:pPr>
            <a:endParaRPr lang="en-US" sz="1199">
              <a:solidFill>
                <a:srgbClr val="000000"/>
              </a:solidFill>
              <a:latin typeface="Varela Round"/>
              <a:ea typeface="Varela Round"/>
              <a:cs typeface="Varela Round"/>
              <a:sym typeface="Varela Round"/>
            </a:endParaRPr>
          </a:p>
        </p:txBody>
      </p:sp>
      <p:sp>
        <p:nvSpPr>
          <p:cNvPr id="5" name="Freeform 5"/>
          <p:cNvSpPr/>
          <p:nvPr/>
        </p:nvSpPr>
        <p:spPr>
          <a:xfrm>
            <a:off x="12976698" y="6019015"/>
            <a:ext cx="1645920" cy="1161122"/>
          </a:xfrm>
          <a:custGeom>
            <a:avLst/>
            <a:gdLst/>
            <a:ahLst/>
            <a:cxnLst/>
            <a:rect l="l" t="t" r="r" b="b"/>
            <a:pathLst>
              <a:path w="1645920" h="1161122">
                <a:moveTo>
                  <a:pt x="0" y="0"/>
                </a:moveTo>
                <a:lnTo>
                  <a:pt x="1645920" y="0"/>
                </a:lnTo>
                <a:lnTo>
                  <a:pt x="1645920" y="1161122"/>
                </a:lnTo>
                <a:lnTo>
                  <a:pt x="0" y="11611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6" name="Freeform 6"/>
          <p:cNvSpPr/>
          <p:nvPr/>
        </p:nvSpPr>
        <p:spPr>
          <a:xfrm rot="185495">
            <a:off x="5429092" y="4874997"/>
            <a:ext cx="2406824" cy="1922652"/>
          </a:xfrm>
          <a:custGeom>
            <a:avLst/>
            <a:gdLst/>
            <a:ahLst/>
            <a:cxnLst/>
            <a:rect l="l" t="t" r="r" b="b"/>
            <a:pathLst>
              <a:path w="2406824" h="1922652">
                <a:moveTo>
                  <a:pt x="0" y="0"/>
                </a:moveTo>
                <a:lnTo>
                  <a:pt x="2406824" y="0"/>
                </a:lnTo>
                <a:lnTo>
                  <a:pt x="2406824" y="1922653"/>
                </a:lnTo>
                <a:lnTo>
                  <a:pt x="0" y="1922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7" name="TextBox 7"/>
          <p:cNvSpPr txBox="1"/>
          <p:nvPr/>
        </p:nvSpPr>
        <p:spPr>
          <a:xfrm>
            <a:off x="5808252" y="5417539"/>
            <a:ext cx="1456503" cy="925223"/>
          </a:xfrm>
          <a:prstGeom prst="rect">
            <a:avLst/>
          </a:prstGeom>
        </p:spPr>
        <p:txBody>
          <a:bodyPr lIns="0" tIns="0" rIns="0" bIns="0" rtlCol="0" anchor="t">
            <a:spAutoFit/>
          </a:bodyPr>
          <a:lstStyle/>
          <a:p>
            <a:pPr algn="ctr">
              <a:lnSpc>
                <a:spcPts val="1679"/>
              </a:lnSpc>
            </a:pPr>
            <a:r>
              <a:rPr lang="en-US" sz="1199">
                <a:solidFill>
                  <a:srgbClr val="000000"/>
                </a:solidFill>
                <a:latin typeface="Varela Round"/>
                <a:ea typeface="Varela Round"/>
                <a:cs typeface="Varela Round"/>
                <a:sym typeface="Varela Round"/>
              </a:rPr>
              <a:t>TENER EN CUENTA LA EVOLUCIÓN DE LA TÉCNICA</a:t>
            </a:r>
          </a:p>
          <a:p>
            <a:pPr algn="ctr">
              <a:lnSpc>
                <a:spcPts val="830"/>
              </a:lnSpc>
            </a:pPr>
            <a:endParaRPr lang="en-US" sz="1199">
              <a:solidFill>
                <a:srgbClr val="000000"/>
              </a:solidFill>
              <a:latin typeface="Varela Round"/>
              <a:ea typeface="Varela Round"/>
              <a:cs typeface="Varela Round"/>
              <a:sym typeface="Varela Round"/>
            </a:endParaRPr>
          </a:p>
        </p:txBody>
      </p:sp>
      <p:sp>
        <p:nvSpPr>
          <p:cNvPr id="8" name="Freeform 8"/>
          <p:cNvSpPr/>
          <p:nvPr/>
        </p:nvSpPr>
        <p:spPr>
          <a:xfrm rot="-5528495">
            <a:off x="10960339" y="5097921"/>
            <a:ext cx="844512" cy="2394235"/>
          </a:xfrm>
          <a:custGeom>
            <a:avLst/>
            <a:gdLst/>
            <a:ahLst/>
            <a:cxnLst/>
            <a:rect l="l" t="t" r="r" b="b"/>
            <a:pathLst>
              <a:path w="844512" h="2394235">
                <a:moveTo>
                  <a:pt x="0" y="0"/>
                </a:moveTo>
                <a:lnTo>
                  <a:pt x="844512" y="0"/>
                </a:lnTo>
                <a:lnTo>
                  <a:pt x="844512" y="2394235"/>
                </a:lnTo>
                <a:lnTo>
                  <a:pt x="0" y="23942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9" name="TextBox 9"/>
          <p:cNvSpPr txBox="1"/>
          <p:nvPr/>
        </p:nvSpPr>
        <p:spPr>
          <a:xfrm>
            <a:off x="10591827" y="6050910"/>
            <a:ext cx="1530920" cy="517631"/>
          </a:xfrm>
          <a:prstGeom prst="rect">
            <a:avLst/>
          </a:prstGeom>
        </p:spPr>
        <p:txBody>
          <a:bodyPr lIns="0" tIns="0" rIns="0" bIns="0" rtlCol="0" anchor="t">
            <a:spAutoFit/>
          </a:bodyPr>
          <a:lstStyle/>
          <a:p>
            <a:pPr algn="ctr">
              <a:lnSpc>
                <a:spcPts val="1559"/>
              </a:lnSpc>
            </a:pPr>
            <a:r>
              <a:rPr lang="en-US" sz="1199">
                <a:solidFill>
                  <a:srgbClr val="000000"/>
                </a:solidFill>
                <a:latin typeface="Varela Round"/>
                <a:ea typeface="Varela Round"/>
                <a:cs typeface="Varela Round"/>
                <a:sym typeface="Varela Round"/>
              </a:rPr>
              <a:t>SUSTITUIR LO PELGROSO</a:t>
            </a:r>
          </a:p>
          <a:p>
            <a:pPr algn="ctr">
              <a:lnSpc>
                <a:spcPts val="1123"/>
              </a:lnSpc>
            </a:pPr>
            <a:endParaRPr lang="en-US" sz="1199">
              <a:solidFill>
                <a:srgbClr val="000000"/>
              </a:solidFill>
              <a:latin typeface="Varela Round"/>
              <a:ea typeface="Varela Round"/>
              <a:cs typeface="Varela Round"/>
              <a:sym typeface="Varela Round"/>
            </a:endParaRPr>
          </a:p>
        </p:txBody>
      </p:sp>
      <p:sp>
        <p:nvSpPr>
          <p:cNvPr id="10" name="Freeform 10"/>
          <p:cNvSpPr/>
          <p:nvPr/>
        </p:nvSpPr>
        <p:spPr>
          <a:xfrm>
            <a:off x="7289285" y="2855617"/>
            <a:ext cx="1602597" cy="1490983"/>
          </a:xfrm>
          <a:custGeom>
            <a:avLst/>
            <a:gdLst/>
            <a:ahLst/>
            <a:cxnLst/>
            <a:rect l="l" t="t" r="r" b="b"/>
            <a:pathLst>
              <a:path w="1602597" h="1490983">
                <a:moveTo>
                  <a:pt x="0" y="0"/>
                </a:moveTo>
                <a:lnTo>
                  <a:pt x="1602597" y="0"/>
                </a:lnTo>
                <a:lnTo>
                  <a:pt x="1602597" y="1490983"/>
                </a:lnTo>
                <a:lnTo>
                  <a:pt x="0" y="1490983"/>
                </a:lnTo>
                <a:lnTo>
                  <a:pt x="0" y="0"/>
                </a:lnTo>
                <a:close/>
              </a:path>
            </a:pathLst>
          </a:custGeom>
          <a:blipFill>
            <a:blip r:embed="rId10">
              <a:extLst>
                <a:ext uri="{96DAC541-7B7A-43D3-8B79-37D633B846F1}">
                  <asvg:svgBlip xmlns:asvg="http://schemas.microsoft.com/office/drawing/2016/SVG/main" r:embed="rId11"/>
                </a:ext>
              </a:extLst>
            </a:blip>
            <a:stretch>
              <a:fillRect t="-322" b="-322"/>
            </a:stretch>
          </a:blipFill>
        </p:spPr>
        <p:txBody>
          <a:bodyPr/>
          <a:lstStyle/>
          <a:p>
            <a:endParaRPr lang="es-ES"/>
          </a:p>
        </p:txBody>
      </p:sp>
      <p:sp>
        <p:nvSpPr>
          <p:cNvPr id="11" name="TextBox 11"/>
          <p:cNvSpPr txBox="1"/>
          <p:nvPr/>
        </p:nvSpPr>
        <p:spPr>
          <a:xfrm>
            <a:off x="7580552" y="3204412"/>
            <a:ext cx="1020063" cy="909115"/>
          </a:xfrm>
          <a:prstGeom prst="rect">
            <a:avLst/>
          </a:prstGeom>
        </p:spPr>
        <p:txBody>
          <a:bodyPr lIns="0" tIns="0" rIns="0" bIns="0" rtlCol="0" anchor="t">
            <a:spAutoFit/>
          </a:bodyPr>
          <a:lstStyle/>
          <a:p>
            <a:pPr algn="ctr">
              <a:lnSpc>
                <a:spcPts val="1679"/>
              </a:lnSpc>
            </a:pPr>
            <a:r>
              <a:rPr lang="en-US" sz="1199">
                <a:solidFill>
                  <a:srgbClr val="000000"/>
                </a:solidFill>
                <a:latin typeface="Varela Round"/>
                <a:ea typeface="Varela Round"/>
                <a:cs typeface="Varela Round"/>
                <a:sym typeface="Varela Round"/>
              </a:rPr>
              <a:t>COMBATIR LOS RIESGOS E SU ORIGEN</a:t>
            </a:r>
          </a:p>
          <a:p>
            <a:pPr algn="ctr">
              <a:lnSpc>
                <a:spcPts val="614"/>
              </a:lnSpc>
            </a:pPr>
            <a:r>
              <a:rPr lang="en-US" sz="439">
                <a:solidFill>
                  <a:srgbClr val="000000"/>
                </a:solidFill>
                <a:latin typeface="Varela Round"/>
                <a:ea typeface="Varela Round"/>
                <a:cs typeface="Varela Round"/>
                <a:sym typeface="Varela Round"/>
              </a:rPr>
              <a:t>.</a:t>
            </a:r>
          </a:p>
        </p:txBody>
      </p:sp>
      <p:sp>
        <p:nvSpPr>
          <p:cNvPr id="12" name="Freeform 12"/>
          <p:cNvSpPr/>
          <p:nvPr/>
        </p:nvSpPr>
        <p:spPr>
          <a:xfrm rot="9292240">
            <a:off x="5826689" y="1199503"/>
            <a:ext cx="1803082" cy="1608667"/>
          </a:xfrm>
          <a:custGeom>
            <a:avLst/>
            <a:gdLst/>
            <a:ahLst/>
            <a:cxnLst/>
            <a:rect l="l" t="t" r="r" b="b"/>
            <a:pathLst>
              <a:path w="1803082" h="1608667">
                <a:moveTo>
                  <a:pt x="0" y="0"/>
                </a:moveTo>
                <a:lnTo>
                  <a:pt x="1803081" y="0"/>
                </a:lnTo>
                <a:lnTo>
                  <a:pt x="1803081" y="1608667"/>
                </a:lnTo>
                <a:lnTo>
                  <a:pt x="0" y="16086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13" name="TextBox 13"/>
          <p:cNvSpPr txBox="1"/>
          <p:nvPr/>
        </p:nvSpPr>
        <p:spPr>
          <a:xfrm>
            <a:off x="6208043" y="1554927"/>
            <a:ext cx="747848" cy="708136"/>
          </a:xfrm>
          <a:prstGeom prst="rect">
            <a:avLst/>
          </a:prstGeom>
        </p:spPr>
        <p:txBody>
          <a:bodyPr lIns="0" tIns="0" rIns="0" bIns="0" rtlCol="0" anchor="t">
            <a:spAutoFit/>
          </a:bodyPr>
          <a:lstStyle/>
          <a:p>
            <a:pPr algn="ctr">
              <a:lnSpc>
                <a:spcPts val="1678"/>
              </a:lnSpc>
            </a:pPr>
            <a:r>
              <a:rPr lang="en-US" sz="1199">
                <a:solidFill>
                  <a:srgbClr val="000000"/>
                </a:solidFill>
                <a:latin typeface="Varela Round"/>
                <a:ea typeface="Varela Round"/>
                <a:cs typeface="Varela Round"/>
                <a:sym typeface="Varela Round"/>
              </a:rPr>
              <a:t>EVITAR LOS RIESGOS</a:t>
            </a:r>
          </a:p>
          <a:p>
            <a:pPr algn="ctr">
              <a:lnSpc>
                <a:spcPts val="586"/>
              </a:lnSpc>
            </a:pPr>
            <a:endParaRPr lang="en-US" sz="1199">
              <a:solidFill>
                <a:srgbClr val="000000"/>
              </a:solidFill>
              <a:latin typeface="Varela Round"/>
              <a:ea typeface="Varela Round"/>
              <a:cs typeface="Varela Round"/>
              <a:sym typeface="Varela Round"/>
            </a:endParaRPr>
          </a:p>
        </p:txBody>
      </p:sp>
      <p:sp>
        <p:nvSpPr>
          <p:cNvPr id="14" name="Freeform 14"/>
          <p:cNvSpPr/>
          <p:nvPr/>
        </p:nvSpPr>
        <p:spPr>
          <a:xfrm rot="8365808" flipH="1">
            <a:off x="11986013" y="3793952"/>
            <a:ext cx="1577554" cy="1339487"/>
          </a:xfrm>
          <a:custGeom>
            <a:avLst/>
            <a:gdLst/>
            <a:ahLst/>
            <a:cxnLst/>
            <a:rect l="l" t="t" r="r" b="b"/>
            <a:pathLst>
              <a:path w="1577554" h="1339487">
                <a:moveTo>
                  <a:pt x="1577554" y="0"/>
                </a:moveTo>
                <a:lnTo>
                  <a:pt x="0" y="0"/>
                </a:lnTo>
                <a:lnTo>
                  <a:pt x="0" y="1339487"/>
                </a:lnTo>
                <a:lnTo>
                  <a:pt x="1577554" y="1339487"/>
                </a:lnTo>
                <a:lnTo>
                  <a:pt x="1577554"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ES"/>
          </a:p>
        </p:txBody>
      </p:sp>
      <p:sp>
        <p:nvSpPr>
          <p:cNvPr id="15" name="Freeform 15"/>
          <p:cNvSpPr/>
          <p:nvPr/>
        </p:nvSpPr>
        <p:spPr>
          <a:xfrm rot="357555">
            <a:off x="11844426" y="2209723"/>
            <a:ext cx="925513" cy="234207"/>
          </a:xfrm>
          <a:custGeom>
            <a:avLst/>
            <a:gdLst/>
            <a:ahLst/>
            <a:cxnLst/>
            <a:rect l="l" t="t" r="r" b="b"/>
            <a:pathLst>
              <a:path w="925513" h="234207">
                <a:moveTo>
                  <a:pt x="0" y="0"/>
                </a:moveTo>
                <a:lnTo>
                  <a:pt x="925513" y="0"/>
                </a:lnTo>
                <a:lnTo>
                  <a:pt x="925513" y="234208"/>
                </a:lnTo>
                <a:lnTo>
                  <a:pt x="0" y="23420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ES"/>
          </a:p>
        </p:txBody>
      </p:sp>
      <p:sp>
        <p:nvSpPr>
          <p:cNvPr id="16" name="Freeform 16"/>
          <p:cNvSpPr/>
          <p:nvPr/>
        </p:nvSpPr>
        <p:spPr>
          <a:xfrm>
            <a:off x="12519985" y="1287584"/>
            <a:ext cx="1645920" cy="1161122"/>
          </a:xfrm>
          <a:custGeom>
            <a:avLst/>
            <a:gdLst/>
            <a:ahLst/>
            <a:cxnLst/>
            <a:rect l="l" t="t" r="r" b="b"/>
            <a:pathLst>
              <a:path w="1645920" h="1161122">
                <a:moveTo>
                  <a:pt x="0" y="0"/>
                </a:moveTo>
                <a:lnTo>
                  <a:pt x="1645920" y="0"/>
                </a:lnTo>
                <a:lnTo>
                  <a:pt x="1645920" y="1161121"/>
                </a:lnTo>
                <a:lnTo>
                  <a:pt x="0" y="11611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17" name="Freeform 17"/>
          <p:cNvSpPr/>
          <p:nvPr/>
        </p:nvSpPr>
        <p:spPr>
          <a:xfrm rot="-6222023" flipH="1">
            <a:off x="6056080" y="3037774"/>
            <a:ext cx="872147" cy="963214"/>
          </a:xfrm>
          <a:custGeom>
            <a:avLst/>
            <a:gdLst/>
            <a:ahLst/>
            <a:cxnLst/>
            <a:rect l="l" t="t" r="r" b="b"/>
            <a:pathLst>
              <a:path w="872147" h="963214">
                <a:moveTo>
                  <a:pt x="872147" y="0"/>
                </a:moveTo>
                <a:lnTo>
                  <a:pt x="0" y="0"/>
                </a:lnTo>
                <a:lnTo>
                  <a:pt x="0" y="963215"/>
                </a:lnTo>
                <a:lnTo>
                  <a:pt x="872147" y="963215"/>
                </a:lnTo>
                <a:lnTo>
                  <a:pt x="872147"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ES"/>
          </a:p>
        </p:txBody>
      </p:sp>
      <p:sp>
        <p:nvSpPr>
          <p:cNvPr id="18" name="Freeform 18"/>
          <p:cNvSpPr/>
          <p:nvPr/>
        </p:nvSpPr>
        <p:spPr>
          <a:xfrm>
            <a:off x="4498038" y="1168274"/>
            <a:ext cx="1072409" cy="1017814"/>
          </a:xfrm>
          <a:custGeom>
            <a:avLst/>
            <a:gdLst/>
            <a:ahLst/>
            <a:cxnLst/>
            <a:rect l="l" t="t" r="r" b="b"/>
            <a:pathLst>
              <a:path w="1072409" h="1017814">
                <a:moveTo>
                  <a:pt x="0" y="0"/>
                </a:moveTo>
                <a:lnTo>
                  <a:pt x="1072410" y="0"/>
                </a:lnTo>
                <a:lnTo>
                  <a:pt x="1072410" y="1017814"/>
                </a:lnTo>
                <a:lnTo>
                  <a:pt x="0" y="101781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ES"/>
          </a:p>
        </p:txBody>
      </p:sp>
      <p:sp>
        <p:nvSpPr>
          <p:cNvPr id="19" name="Freeform 19"/>
          <p:cNvSpPr/>
          <p:nvPr/>
        </p:nvSpPr>
        <p:spPr>
          <a:xfrm>
            <a:off x="4742496" y="1472573"/>
            <a:ext cx="583495" cy="583495"/>
          </a:xfrm>
          <a:custGeom>
            <a:avLst/>
            <a:gdLst/>
            <a:ahLst/>
            <a:cxnLst/>
            <a:rect l="l" t="t" r="r" b="b"/>
            <a:pathLst>
              <a:path w="583495" h="583495">
                <a:moveTo>
                  <a:pt x="0" y="0"/>
                </a:moveTo>
                <a:lnTo>
                  <a:pt x="583494" y="0"/>
                </a:lnTo>
                <a:lnTo>
                  <a:pt x="583494" y="583495"/>
                </a:lnTo>
                <a:lnTo>
                  <a:pt x="0" y="5834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ES"/>
          </a:p>
        </p:txBody>
      </p:sp>
      <p:sp>
        <p:nvSpPr>
          <p:cNvPr id="20" name="Freeform 20"/>
          <p:cNvSpPr/>
          <p:nvPr/>
        </p:nvSpPr>
        <p:spPr>
          <a:xfrm>
            <a:off x="13048778" y="1573977"/>
            <a:ext cx="588335" cy="588335"/>
          </a:xfrm>
          <a:custGeom>
            <a:avLst/>
            <a:gdLst/>
            <a:ahLst/>
            <a:cxnLst/>
            <a:rect l="l" t="t" r="r" b="b"/>
            <a:pathLst>
              <a:path w="588335" h="588335">
                <a:moveTo>
                  <a:pt x="0" y="0"/>
                </a:moveTo>
                <a:lnTo>
                  <a:pt x="588334" y="0"/>
                </a:lnTo>
                <a:lnTo>
                  <a:pt x="588334" y="588335"/>
                </a:lnTo>
                <a:lnTo>
                  <a:pt x="0" y="58833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ES"/>
          </a:p>
        </p:txBody>
      </p:sp>
      <p:sp>
        <p:nvSpPr>
          <p:cNvPr id="21" name="Freeform 21"/>
          <p:cNvSpPr/>
          <p:nvPr/>
        </p:nvSpPr>
        <p:spPr>
          <a:xfrm>
            <a:off x="6109553" y="3237964"/>
            <a:ext cx="585372" cy="585372"/>
          </a:xfrm>
          <a:custGeom>
            <a:avLst/>
            <a:gdLst/>
            <a:ahLst/>
            <a:cxnLst/>
            <a:rect l="l" t="t" r="r" b="b"/>
            <a:pathLst>
              <a:path w="585372" h="585372">
                <a:moveTo>
                  <a:pt x="0" y="0"/>
                </a:moveTo>
                <a:lnTo>
                  <a:pt x="585372" y="0"/>
                </a:lnTo>
                <a:lnTo>
                  <a:pt x="585372" y="585372"/>
                </a:lnTo>
                <a:lnTo>
                  <a:pt x="0" y="58537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s-ES"/>
          </a:p>
        </p:txBody>
      </p:sp>
      <p:sp>
        <p:nvSpPr>
          <p:cNvPr id="22" name="Freeform 22"/>
          <p:cNvSpPr/>
          <p:nvPr/>
        </p:nvSpPr>
        <p:spPr>
          <a:xfrm>
            <a:off x="12774790" y="4275419"/>
            <a:ext cx="536074" cy="536074"/>
          </a:xfrm>
          <a:custGeom>
            <a:avLst/>
            <a:gdLst/>
            <a:ahLst/>
            <a:cxnLst/>
            <a:rect l="l" t="t" r="r" b="b"/>
            <a:pathLst>
              <a:path w="536074" h="536074">
                <a:moveTo>
                  <a:pt x="0" y="0"/>
                </a:moveTo>
                <a:lnTo>
                  <a:pt x="536074" y="0"/>
                </a:lnTo>
                <a:lnTo>
                  <a:pt x="536074" y="536075"/>
                </a:lnTo>
                <a:lnTo>
                  <a:pt x="0" y="53607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s-ES"/>
          </a:p>
        </p:txBody>
      </p:sp>
      <p:sp>
        <p:nvSpPr>
          <p:cNvPr id="23" name="Freeform 23"/>
          <p:cNvSpPr/>
          <p:nvPr/>
        </p:nvSpPr>
        <p:spPr>
          <a:xfrm>
            <a:off x="4206291" y="4990681"/>
            <a:ext cx="1233425" cy="1170633"/>
          </a:xfrm>
          <a:custGeom>
            <a:avLst/>
            <a:gdLst/>
            <a:ahLst/>
            <a:cxnLst/>
            <a:rect l="l" t="t" r="r" b="b"/>
            <a:pathLst>
              <a:path w="1233425" h="1170633">
                <a:moveTo>
                  <a:pt x="0" y="0"/>
                </a:moveTo>
                <a:lnTo>
                  <a:pt x="1233425" y="0"/>
                </a:lnTo>
                <a:lnTo>
                  <a:pt x="1233425" y="1170633"/>
                </a:lnTo>
                <a:lnTo>
                  <a:pt x="0" y="117063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ES"/>
          </a:p>
        </p:txBody>
      </p:sp>
      <p:sp>
        <p:nvSpPr>
          <p:cNvPr id="24" name="Freeform 24"/>
          <p:cNvSpPr/>
          <p:nvPr/>
        </p:nvSpPr>
        <p:spPr>
          <a:xfrm rot="1403534">
            <a:off x="4426407" y="5295086"/>
            <a:ext cx="525166" cy="525166"/>
          </a:xfrm>
          <a:custGeom>
            <a:avLst/>
            <a:gdLst/>
            <a:ahLst/>
            <a:cxnLst/>
            <a:rect l="l" t="t" r="r" b="b"/>
            <a:pathLst>
              <a:path w="525166" h="525166">
                <a:moveTo>
                  <a:pt x="0" y="0"/>
                </a:moveTo>
                <a:lnTo>
                  <a:pt x="525166" y="0"/>
                </a:lnTo>
                <a:lnTo>
                  <a:pt x="525166" y="525166"/>
                </a:lnTo>
                <a:lnTo>
                  <a:pt x="0" y="52516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s-ES"/>
          </a:p>
        </p:txBody>
      </p:sp>
      <p:sp>
        <p:nvSpPr>
          <p:cNvPr id="25" name="Freeform 25"/>
          <p:cNvSpPr/>
          <p:nvPr/>
        </p:nvSpPr>
        <p:spPr>
          <a:xfrm rot="-659616">
            <a:off x="13480632" y="6290426"/>
            <a:ext cx="630905" cy="630905"/>
          </a:xfrm>
          <a:custGeom>
            <a:avLst/>
            <a:gdLst/>
            <a:ahLst/>
            <a:cxnLst/>
            <a:rect l="l" t="t" r="r" b="b"/>
            <a:pathLst>
              <a:path w="630905" h="630905">
                <a:moveTo>
                  <a:pt x="0" y="0"/>
                </a:moveTo>
                <a:lnTo>
                  <a:pt x="630905" y="0"/>
                </a:lnTo>
                <a:lnTo>
                  <a:pt x="630905" y="630906"/>
                </a:lnTo>
                <a:lnTo>
                  <a:pt x="0" y="63090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s-ES"/>
          </a:p>
        </p:txBody>
      </p:sp>
      <p:sp>
        <p:nvSpPr>
          <p:cNvPr id="26" name="Freeform 26"/>
          <p:cNvSpPr/>
          <p:nvPr/>
        </p:nvSpPr>
        <p:spPr>
          <a:xfrm rot="872346">
            <a:off x="12441845" y="6726307"/>
            <a:ext cx="665889" cy="168508"/>
          </a:xfrm>
          <a:custGeom>
            <a:avLst/>
            <a:gdLst/>
            <a:ahLst/>
            <a:cxnLst/>
            <a:rect l="l" t="t" r="r" b="b"/>
            <a:pathLst>
              <a:path w="665889" h="168508">
                <a:moveTo>
                  <a:pt x="0" y="0"/>
                </a:moveTo>
                <a:lnTo>
                  <a:pt x="665889" y="0"/>
                </a:lnTo>
                <a:lnTo>
                  <a:pt x="665889" y="168508"/>
                </a:lnTo>
                <a:lnTo>
                  <a:pt x="0" y="16850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ES"/>
          </a:p>
        </p:txBody>
      </p:sp>
      <p:sp>
        <p:nvSpPr>
          <p:cNvPr id="27" name="Freeform 27"/>
          <p:cNvSpPr/>
          <p:nvPr/>
        </p:nvSpPr>
        <p:spPr>
          <a:xfrm rot="-5400000" flipH="1">
            <a:off x="6910893" y="6930733"/>
            <a:ext cx="1050376" cy="1160053"/>
          </a:xfrm>
          <a:custGeom>
            <a:avLst/>
            <a:gdLst/>
            <a:ahLst/>
            <a:cxnLst/>
            <a:rect l="l" t="t" r="r" b="b"/>
            <a:pathLst>
              <a:path w="1050376" h="1160053">
                <a:moveTo>
                  <a:pt x="1050376" y="0"/>
                </a:moveTo>
                <a:lnTo>
                  <a:pt x="0" y="0"/>
                </a:lnTo>
                <a:lnTo>
                  <a:pt x="0" y="1160054"/>
                </a:lnTo>
                <a:lnTo>
                  <a:pt x="1050376" y="1160054"/>
                </a:lnTo>
                <a:lnTo>
                  <a:pt x="1050376"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ES"/>
          </a:p>
        </p:txBody>
      </p:sp>
      <p:sp>
        <p:nvSpPr>
          <p:cNvPr id="28" name="Freeform 28"/>
          <p:cNvSpPr/>
          <p:nvPr/>
        </p:nvSpPr>
        <p:spPr>
          <a:xfrm>
            <a:off x="7168266" y="7240267"/>
            <a:ext cx="535630" cy="540986"/>
          </a:xfrm>
          <a:custGeom>
            <a:avLst/>
            <a:gdLst/>
            <a:ahLst/>
            <a:cxnLst/>
            <a:rect l="l" t="t" r="r" b="b"/>
            <a:pathLst>
              <a:path w="535630" h="540986">
                <a:moveTo>
                  <a:pt x="0" y="0"/>
                </a:moveTo>
                <a:lnTo>
                  <a:pt x="535630" y="0"/>
                </a:lnTo>
                <a:lnTo>
                  <a:pt x="535630" y="540986"/>
                </a:lnTo>
                <a:lnTo>
                  <a:pt x="0" y="54098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s-ES"/>
          </a:p>
        </p:txBody>
      </p:sp>
      <p:sp>
        <p:nvSpPr>
          <p:cNvPr id="29" name="Freeform 29"/>
          <p:cNvSpPr/>
          <p:nvPr/>
        </p:nvSpPr>
        <p:spPr>
          <a:xfrm rot="-4382679">
            <a:off x="7980949" y="6953163"/>
            <a:ext cx="1750189" cy="1952632"/>
          </a:xfrm>
          <a:custGeom>
            <a:avLst/>
            <a:gdLst/>
            <a:ahLst/>
            <a:cxnLst/>
            <a:rect l="l" t="t" r="r" b="b"/>
            <a:pathLst>
              <a:path w="1750189" h="1952632">
                <a:moveTo>
                  <a:pt x="0" y="0"/>
                </a:moveTo>
                <a:lnTo>
                  <a:pt x="1750188" y="0"/>
                </a:lnTo>
                <a:lnTo>
                  <a:pt x="1750188" y="1952632"/>
                </a:lnTo>
                <a:lnTo>
                  <a:pt x="0" y="1952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0" name="TextBox 30"/>
          <p:cNvSpPr txBox="1"/>
          <p:nvPr/>
        </p:nvSpPr>
        <p:spPr>
          <a:xfrm>
            <a:off x="8090583" y="7696897"/>
            <a:ext cx="1530920" cy="382905"/>
          </a:xfrm>
          <a:prstGeom prst="rect">
            <a:avLst/>
          </a:prstGeom>
        </p:spPr>
        <p:txBody>
          <a:bodyPr lIns="0" tIns="0" rIns="0" bIns="0" rtlCol="0" anchor="t">
            <a:spAutoFit/>
          </a:bodyPr>
          <a:lstStyle/>
          <a:p>
            <a:pPr algn="ctr">
              <a:lnSpc>
                <a:spcPts val="1559"/>
              </a:lnSpc>
            </a:pPr>
            <a:r>
              <a:rPr lang="en-US" sz="1199">
                <a:solidFill>
                  <a:srgbClr val="000000"/>
                </a:solidFill>
                <a:latin typeface="Varela Round"/>
                <a:ea typeface="Varela Round"/>
                <a:cs typeface="Varela Round"/>
                <a:sym typeface="Varela Round"/>
              </a:rPr>
              <a:t>PLANIFICAR LA PREVENCIÓN</a:t>
            </a:r>
          </a:p>
        </p:txBody>
      </p:sp>
      <p:sp>
        <p:nvSpPr>
          <p:cNvPr id="31" name="Freeform 31"/>
          <p:cNvSpPr/>
          <p:nvPr/>
        </p:nvSpPr>
        <p:spPr>
          <a:xfrm rot="654848" flipH="1">
            <a:off x="10676347" y="7328255"/>
            <a:ext cx="1184778" cy="1005984"/>
          </a:xfrm>
          <a:custGeom>
            <a:avLst/>
            <a:gdLst/>
            <a:ahLst/>
            <a:cxnLst/>
            <a:rect l="l" t="t" r="r" b="b"/>
            <a:pathLst>
              <a:path w="1184778" h="1005984">
                <a:moveTo>
                  <a:pt x="1184778" y="0"/>
                </a:moveTo>
                <a:lnTo>
                  <a:pt x="0" y="0"/>
                </a:lnTo>
                <a:lnTo>
                  <a:pt x="0" y="1005985"/>
                </a:lnTo>
                <a:lnTo>
                  <a:pt x="1184778" y="1005985"/>
                </a:lnTo>
                <a:lnTo>
                  <a:pt x="1184778"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ES"/>
          </a:p>
        </p:txBody>
      </p:sp>
      <p:sp>
        <p:nvSpPr>
          <p:cNvPr id="32" name="Freeform 32"/>
          <p:cNvSpPr/>
          <p:nvPr/>
        </p:nvSpPr>
        <p:spPr>
          <a:xfrm>
            <a:off x="10972884" y="7437964"/>
            <a:ext cx="591704" cy="591704"/>
          </a:xfrm>
          <a:custGeom>
            <a:avLst/>
            <a:gdLst/>
            <a:ahLst/>
            <a:cxnLst/>
            <a:rect l="l" t="t" r="r" b="b"/>
            <a:pathLst>
              <a:path w="591704" h="591704">
                <a:moveTo>
                  <a:pt x="0" y="0"/>
                </a:moveTo>
                <a:lnTo>
                  <a:pt x="591704" y="0"/>
                </a:lnTo>
                <a:lnTo>
                  <a:pt x="591704" y="591705"/>
                </a:lnTo>
                <a:lnTo>
                  <a:pt x="0" y="59170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ES"/>
          </a:p>
        </p:txBody>
      </p:sp>
      <p:sp>
        <p:nvSpPr>
          <p:cNvPr id="33" name="Freeform 33"/>
          <p:cNvSpPr/>
          <p:nvPr/>
        </p:nvSpPr>
        <p:spPr>
          <a:xfrm rot="-4382679">
            <a:off x="11578824" y="7910460"/>
            <a:ext cx="1891399" cy="2110176"/>
          </a:xfrm>
          <a:custGeom>
            <a:avLst/>
            <a:gdLst/>
            <a:ahLst/>
            <a:cxnLst/>
            <a:rect l="l" t="t" r="r" b="b"/>
            <a:pathLst>
              <a:path w="1891399" h="2110176">
                <a:moveTo>
                  <a:pt x="0" y="0"/>
                </a:moveTo>
                <a:lnTo>
                  <a:pt x="1891398" y="0"/>
                </a:lnTo>
                <a:lnTo>
                  <a:pt x="1891398" y="2110176"/>
                </a:lnTo>
                <a:lnTo>
                  <a:pt x="0" y="2110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4" name="Freeform 34"/>
          <p:cNvSpPr/>
          <p:nvPr/>
        </p:nvSpPr>
        <p:spPr>
          <a:xfrm>
            <a:off x="4156649" y="8877752"/>
            <a:ext cx="1072409" cy="1017814"/>
          </a:xfrm>
          <a:custGeom>
            <a:avLst/>
            <a:gdLst/>
            <a:ahLst/>
            <a:cxnLst/>
            <a:rect l="l" t="t" r="r" b="b"/>
            <a:pathLst>
              <a:path w="1072409" h="1017814">
                <a:moveTo>
                  <a:pt x="0" y="0"/>
                </a:moveTo>
                <a:lnTo>
                  <a:pt x="1072409" y="0"/>
                </a:lnTo>
                <a:lnTo>
                  <a:pt x="1072409" y="1017813"/>
                </a:lnTo>
                <a:lnTo>
                  <a:pt x="0" y="10178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ES"/>
          </a:p>
        </p:txBody>
      </p:sp>
      <p:sp>
        <p:nvSpPr>
          <p:cNvPr id="35" name="Freeform 35"/>
          <p:cNvSpPr/>
          <p:nvPr/>
        </p:nvSpPr>
        <p:spPr>
          <a:xfrm>
            <a:off x="4417789" y="9133626"/>
            <a:ext cx="542403" cy="542403"/>
          </a:xfrm>
          <a:custGeom>
            <a:avLst/>
            <a:gdLst/>
            <a:ahLst/>
            <a:cxnLst/>
            <a:rect l="l" t="t" r="r" b="b"/>
            <a:pathLst>
              <a:path w="542403" h="542403">
                <a:moveTo>
                  <a:pt x="0" y="0"/>
                </a:moveTo>
                <a:lnTo>
                  <a:pt x="542403" y="0"/>
                </a:lnTo>
                <a:lnTo>
                  <a:pt x="542403" y="542403"/>
                </a:lnTo>
                <a:lnTo>
                  <a:pt x="0" y="54240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s-ES"/>
          </a:p>
        </p:txBody>
      </p:sp>
      <p:sp>
        <p:nvSpPr>
          <p:cNvPr id="36" name="Freeform 36"/>
          <p:cNvSpPr/>
          <p:nvPr/>
        </p:nvSpPr>
        <p:spPr>
          <a:xfrm rot="4697554">
            <a:off x="5522442" y="8059858"/>
            <a:ext cx="1939423" cy="2163755"/>
          </a:xfrm>
          <a:custGeom>
            <a:avLst/>
            <a:gdLst/>
            <a:ahLst/>
            <a:cxnLst/>
            <a:rect l="l" t="t" r="r" b="b"/>
            <a:pathLst>
              <a:path w="1939423" h="2163755">
                <a:moveTo>
                  <a:pt x="0" y="0"/>
                </a:moveTo>
                <a:lnTo>
                  <a:pt x="1939423" y="0"/>
                </a:lnTo>
                <a:lnTo>
                  <a:pt x="1939423" y="2163755"/>
                </a:lnTo>
                <a:lnTo>
                  <a:pt x="0" y="2163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7" name="TextBox 37"/>
          <p:cNvSpPr txBox="1"/>
          <p:nvPr/>
        </p:nvSpPr>
        <p:spPr>
          <a:xfrm>
            <a:off x="11915012" y="8563574"/>
            <a:ext cx="1319222" cy="771525"/>
          </a:xfrm>
          <a:prstGeom prst="rect">
            <a:avLst/>
          </a:prstGeom>
        </p:spPr>
        <p:txBody>
          <a:bodyPr lIns="0" tIns="0" rIns="0" bIns="0" rtlCol="0" anchor="t">
            <a:spAutoFit/>
          </a:bodyPr>
          <a:lstStyle/>
          <a:p>
            <a:pPr algn="ctr">
              <a:lnSpc>
                <a:spcPts val="1559"/>
              </a:lnSpc>
            </a:pPr>
            <a:r>
              <a:rPr lang="en-US" sz="1199">
                <a:solidFill>
                  <a:srgbClr val="000000"/>
                </a:solidFill>
                <a:latin typeface="Varela Round"/>
                <a:ea typeface="Varela Round"/>
                <a:cs typeface="Varela Round"/>
                <a:sym typeface="Varela Round"/>
              </a:rPr>
              <a:t>ANTEPONER LA PROTECCIÓN COLECTIVA A LA INDIVIDUAL</a:t>
            </a:r>
          </a:p>
        </p:txBody>
      </p:sp>
      <p:sp>
        <p:nvSpPr>
          <p:cNvPr id="38" name="TextBox 38"/>
          <p:cNvSpPr txBox="1"/>
          <p:nvPr/>
        </p:nvSpPr>
        <p:spPr>
          <a:xfrm>
            <a:off x="5678239" y="8929393"/>
            <a:ext cx="1627829" cy="654792"/>
          </a:xfrm>
          <a:prstGeom prst="rect">
            <a:avLst/>
          </a:prstGeom>
        </p:spPr>
        <p:txBody>
          <a:bodyPr lIns="0" tIns="0" rIns="0" bIns="0" rtlCol="0" anchor="t">
            <a:spAutoFit/>
          </a:bodyPr>
          <a:lstStyle/>
          <a:p>
            <a:pPr algn="ctr">
              <a:lnSpc>
                <a:spcPts val="1559"/>
              </a:lnSpc>
            </a:pPr>
            <a:r>
              <a:rPr lang="en-US" sz="1199">
                <a:solidFill>
                  <a:srgbClr val="000000"/>
                </a:solidFill>
                <a:latin typeface="Varela Round"/>
                <a:ea typeface="Varela Round"/>
                <a:cs typeface="Varela Round"/>
                <a:sym typeface="Varela Round"/>
              </a:rPr>
              <a:t>DAR INSTRUCCIONES</a:t>
            </a:r>
          </a:p>
          <a:p>
            <a:pPr algn="ctr">
              <a:lnSpc>
                <a:spcPts val="1123"/>
              </a:lnSpc>
            </a:pPr>
            <a:endParaRPr lang="en-US" sz="1199">
              <a:solidFill>
                <a:srgbClr val="000000"/>
              </a:solidFill>
              <a:latin typeface="Varela Round"/>
              <a:ea typeface="Varela Round"/>
              <a:cs typeface="Varela Round"/>
              <a:sym typeface="Varela Round"/>
            </a:endParaRPr>
          </a:p>
          <a:p>
            <a:pPr algn="ctr">
              <a:lnSpc>
                <a:spcPts val="1123"/>
              </a:lnSpc>
            </a:pPr>
            <a:endParaRPr lang="en-US" sz="1199">
              <a:solidFill>
                <a:srgbClr val="000000"/>
              </a:solidFill>
              <a:latin typeface="Varela Round"/>
              <a:ea typeface="Varela Round"/>
              <a:cs typeface="Varela Round"/>
              <a:sym typeface="Varela Round"/>
            </a:endParaRPr>
          </a:p>
        </p:txBody>
      </p:sp>
      <p:sp>
        <p:nvSpPr>
          <p:cNvPr id="39" name="Freeform 39"/>
          <p:cNvSpPr/>
          <p:nvPr/>
        </p:nvSpPr>
        <p:spPr>
          <a:xfrm rot="9292240">
            <a:off x="9775446" y="1066260"/>
            <a:ext cx="1803082" cy="1608667"/>
          </a:xfrm>
          <a:custGeom>
            <a:avLst/>
            <a:gdLst/>
            <a:ahLst/>
            <a:cxnLst/>
            <a:rect l="l" t="t" r="r" b="b"/>
            <a:pathLst>
              <a:path w="1803082" h="1608667">
                <a:moveTo>
                  <a:pt x="0" y="0"/>
                </a:moveTo>
                <a:lnTo>
                  <a:pt x="1803082" y="0"/>
                </a:lnTo>
                <a:lnTo>
                  <a:pt x="1803082" y="1608667"/>
                </a:lnTo>
                <a:lnTo>
                  <a:pt x="0" y="16086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40" name="TextBox 40"/>
          <p:cNvSpPr txBox="1"/>
          <p:nvPr/>
        </p:nvSpPr>
        <p:spPr>
          <a:xfrm>
            <a:off x="9955527" y="1449805"/>
            <a:ext cx="1283980" cy="991991"/>
          </a:xfrm>
          <a:prstGeom prst="rect">
            <a:avLst/>
          </a:prstGeom>
        </p:spPr>
        <p:txBody>
          <a:bodyPr lIns="0" tIns="0" rIns="0" bIns="0" rtlCol="0" anchor="t">
            <a:spAutoFit/>
          </a:bodyPr>
          <a:lstStyle/>
          <a:p>
            <a:pPr algn="ctr">
              <a:lnSpc>
                <a:spcPts val="1678"/>
              </a:lnSpc>
            </a:pPr>
            <a:r>
              <a:rPr lang="en-US" sz="1199">
                <a:solidFill>
                  <a:srgbClr val="000000"/>
                </a:solidFill>
                <a:latin typeface="Varela Round"/>
                <a:ea typeface="Varela Round"/>
                <a:cs typeface="Varela Round"/>
                <a:sym typeface="Varela Round"/>
              </a:rPr>
              <a:t>EVALUAR LOS RIESGOS QUE NO SE PUEDEN EVITAR</a:t>
            </a:r>
          </a:p>
          <a:p>
            <a:pPr algn="ctr">
              <a:lnSpc>
                <a:spcPts val="586"/>
              </a:lnSpc>
            </a:pPr>
            <a:endParaRPr lang="en-US" sz="1199">
              <a:solidFill>
                <a:srgbClr val="000000"/>
              </a:solidFill>
              <a:latin typeface="Varela Round"/>
              <a:ea typeface="Varela Round"/>
              <a:cs typeface="Varela Round"/>
              <a:sym typeface="Varela Round"/>
            </a:endParaRPr>
          </a:p>
          <a:p>
            <a:pPr algn="ctr">
              <a:lnSpc>
                <a:spcPts val="586"/>
              </a:lnSpc>
            </a:pPr>
            <a:endParaRPr lang="en-US" sz="1199">
              <a:solidFill>
                <a:srgbClr val="000000"/>
              </a:solidFill>
              <a:latin typeface="Varela Round"/>
              <a:ea typeface="Varela Round"/>
              <a:cs typeface="Varela Round"/>
              <a:sym typeface="Varela Rou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F9A71C4-5965-CDF5-D496-828CC3568859}"/>
              </a:ext>
            </a:extLst>
          </p:cNvPr>
          <p:cNvPicPr>
            <a:picLocks noChangeAspect="1"/>
          </p:cNvPicPr>
          <p:nvPr/>
        </p:nvPicPr>
        <p:blipFill>
          <a:blip r:embed="rId2"/>
          <a:stretch>
            <a:fillRect/>
          </a:stretch>
        </p:blipFill>
        <p:spPr>
          <a:xfrm>
            <a:off x="4495800" y="0"/>
            <a:ext cx="9372600" cy="10287000"/>
          </a:xfrm>
          <a:prstGeom prst="rect">
            <a:avLst/>
          </a:prstGeom>
        </p:spPr>
      </p:pic>
    </p:spTree>
    <p:extLst>
      <p:ext uri="{BB962C8B-B14F-4D97-AF65-F5344CB8AC3E}">
        <p14:creationId xmlns:p14="http://schemas.microsoft.com/office/powerpoint/2010/main" val="1841612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F6"/>
        </a:solidFill>
        <a:effectLst/>
      </p:bgPr>
    </p:bg>
    <p:spTree>
      <p:nvGrpSpPr>
        <p:cNvPr id="1" name=""/>
        <p:cNvGrpSpPr/>
        <p:nvPr/>
      </p:nvGrpSpPr>
      <p:grpSpPr>
        <a:xfrm>
          <a:off x="0" y="0"/>
          <a:ext cx="0" cy="0"/>
          <a:chOff x="0" y="0"/>
          <a:chExt cx="0" cy="0"/>
        </a:xfrm>
      </p:grpSpPr>
      <p:grpSp>
        <p:nvGrpSpPr>
          <p:cNvPr id="2" name="Group 2"/>
          <p:cNvGrpSpPr/>
          <p:nvPr/>
        </p:nvGrpSpPr>
        <p:grpSpPr>
          <a:xfrm>
            <a:off x="518978" y="4712314"/>
            <a:ext cx="4790347" cy="1482782"/>
            <a:chOff x="0" y="0"/>
            <a:chExt cx="1261655" cy="390527"/>
          </a:xfrm>
        </p:grpSpPr>
        <p:sp>
          <p:nvSpPr>
            <p:cNvPr id="3" name="Freeform 3"/>
            <p:cNvSpPr/>
            <p:nvPr/>
          </p:nvSpPr>
          <p:spPr>
            <a:xfrm>
              <a:off x="0" y="0"/>
              <a:ext cx="1261655" cy="390527"/>
            </a:xfrm>
            <a:custGeom>
              <a:avLst/>
              <a:gdLst/>
              <a:ahLst/>
              <a:cxnLst/>
              <a:rect l="l" t="t" r="r" b="b"/>
              <a:pathLst>
                <a:path w="1261655" h="390527">
                  <a:moveTo>
                    <a:pt x="82424" y="0"/>
                  </a:moveTo>
                  <a:lnTo>
                    <a:pt x="1179231" y="0"/>
                  </a:lnTo>
                  <a:cubicBezTo>
                    <a:pt x="1201092" y="0"/>
                    <a:pt x="1222056" y="8684"/>
                    <a:pt x="1237514" y="24141"/>
                  </a:cubicBezTo>
                  <a:cubicBezTo>
                    <a:pt x="1252971" y="39599"/>
                    <a:pt x="1261655" y="60564"/>
                    <a:pt x="1261655" y="82424"/>
                  </a:cubicBezTo>
                  <a:lnTo>
                    <a:pt x="1261655" y="308103"/>
                  </a:lnTo>
                  <a:cubicBezTo>
                    <a:pt x="1261655" y="329963"/>
                    <a:pt x="1252971" y="350928"/>
                    <a:pt x="1237514" y="366386"/>
                  </a:cubicBezTo>
                  <a:cubicBezTo>
                    <a:pt x="1222056" y="381843"/>
                    <a:pt x="1201092" y="390527"/>
                    <a:pt x="1179231" y="390527"/>
                  </a:cubicBezTo>
                  <a:lnTo>
                    <a:pt x="82424" y="390527"/>
                  </a:lnTo>
                  <a:cubicBezTo>
                    <a:pt x="60564" y="390527"/>
                    <a:pt x="39599" y="381843"/>
                    <a:pt x="24141" y="366386"/>
                  </a:cubicBezTo>
                  <a:cubicBezTo>
                    <a:pt x="8684" y="350928"/>
                    <a:pt x="0" y="329963"/>
                    <a:pt x="0" y="308103"/>
                  </a:cubicBezTo>
                  <a:lnTo>
                    <a:pt x="0" y="82424"/>
                  </a:lnTo>
                  <a:cubicBezTo>
                    <a:pt x="0" y="60564"/>
                    <a:pt x="8684" y="39599"/>
                    <a:pt x="24141" y="24141"/>
                  </a:cubicBezTo>
                  <a:cubicBezTo>
                    <a:pt x="39599" y="8684"/>
                    <a:pt x="60564" y="0"/>
                    <a:pt x="82424" y="0"/>
                  </a:cubicBezTo>
                  <a:close/>
                </a:path>
              </a:pathLst>
            </a:custGeom>
            <a:solidFill>
              <a:srgbClr val="FAB3A4"/>
            </a:solidFill>
          </p:spPr>
          <p:txBody>
            <a:bodyPr/>
            <a:lstStyle/>
            <a:p>
              <a:endParaRPr lang="es-ES"/>
            </a:p>
          </p:txBody>
        </p:sp>
        <p:sp>
          <p:nvSpPr>
            <p:cNvPr id="4" name="TextBox 4"/>
            <p:cNvSpPr txBox="1"/>
            <p:nvPr/>
          </p:nvSpPr>
          <p:spPr>
            <a:xfrm>
              <a:off x="0" y="-47625"/>
              <a:ext cx="1261655" cy="438152"/>
            </a:xfrm>
            <a:prstGeom prst="rect">
              <a:avLst/>
            </a:prstGeom>
          </p:spPr>
          <p:txBody>
            <a:bodyPr lIns="254000" tIns="254000" rIns="254000" bIns="254000" rtlCol="0" anchor="ctr"/>
            <a:lstStyle/>
            <a:p>
              <a:pPr marL="0" lvl="0" indent="0" algn="ctr">
                <a:lnSpc>
                  <a:spcPts val="4110"/>
                </a:lnSpc>
              </a:pPr>
              <a:r>
                <a:rPr lang="en-US" sz="3000" spc="-60">
                  <a:solidFill>
                    <a:srgbClr val="010204"/>
                  </a:solidFill>
                  <a:latin typeface="Canva Sans"/>
                  <a:ea typeface="Canva Sans"/>
                  <a:cs typeface="Canva Sans"/>
                  <a:sym typeface="Canva Sans"/>
                </a:rPr>
                <a:t>Deber de Evaluación de Riesgos</a:t>
              </a:r>
            </a:p>
          </p:txBody>
        </p:sp>
      </p:grpSp>
      <p:grpSp>
        <p:nvGrpSpPr>
          <p:cNvPr id="5" name="Group 5"/>
          <p:cNvGrpSpPr/>
          <p:nvPr/>
        </p:nvGrpSpPr>
        <p:grpSpPr>
          <a:xfrm>
            <a:off x="9663147" y="2262140"/>
            <a:ext cx="7987691" cy="1451229"/>
            <a:chOff x="0" y="0"/>
            <a:chExt cx="2103754" cy="382217"/>
          </a:xfrm>
        </p:grpSpPr>
        <p:sp>
          <p:nvSpPr>
            <p:cNvPr id="6" name="Freeform 6"/>
            <p:cNvSpPr/>
            <p:nvPr/>
          </p:nvSpPr>
          <p:spPr>
            <a:xfrm>
              <a:off x="0" y="0"/>
              <a:ext cx="2103754" cy="382217"/>
            </a:xfrm>
            <a:custGeom>
              <a:avLst/>
              <a:gdLst/>
              <a:ahLst/>
              <a:cxnLst/>
              <a:rect l="l" t="t" r="r" b="b"/>
              <a:pathLst>
                <a:path w="2103754" h="382217">
                  <a:moveTo>
                    <a:pt x="49431" y="0"/>
                  </a:moveTo>
                  <a:lnTo>
                    <a:pt x="2054323" y="0"/>
                  </a:lnTo>
                  <a:cubicBezTo>
                    <a:pt x="2081623" y="0"/>
                    <a:pt x="2103754" y="22131"/>
                    <a:pt x="2103754" y="49431"/>
                  </a:cubicBezTo>
                  <a:lnTo>
                    <a:pt x="2103754" y="332786"/>
                  </a:lnTo>
                  <a:cubicBezTo>
                    <a:pt x="2103754" y="360086"/>
                    <a:pt x="2081623" y="382217"/>
                    <a:pt x="2054323" y="382217"/>
                  </a:cubicBezTo>
                  <a:lnTo>
                    <a:pt x="49431" y="382217"/>
                  </a:lnTo>
                  <a:cubicBezTo>
                    <a:pt x="22131" y="382217"/>
                    <a:pt x="0" y="360086"/>
                    <a:pt x="0" y="332786"/>
                  </a:cubicBezTo>
                  <a:lnTo>
                    <a:pt x="0" y="49431"/>
                  </a:lnTo>
                  <a:cubicBezTo>
                    <a:pt x="0" y="22131"/>
                    <a:pt x="22131" y="0"/>
                    <a:pt x="49431" y="0"/>
                  </a:cubicBezTo>
                  <a:close/>
                </a:path>
              </a:pathLst>
            </a:custGeom>
            <a:solidFill>
              <a:srgbClr val="FAB3A4"/>
            </a:solidFill>
          </p:spPr>
          <p:txBody>
            <a:bodyPr/>
            <a:lstStyle/>
            <a:p>
              <a:endParaRPr lang="es-ES"/>
            </a:p>
          </p:txBody>
        </p:sp>
        <p:sp>
          <p:nvSpPr>
            <p:cNvPr id="7" name="TextBox 7"/>
            <p:cNvSpPr txBox="1"/>
            <p:nvPr/>
          </p:nvSpPr>
          <p:spPr>
            <a:xfrm>
              <a:off x="0" y="-57150"/>
              <a:ext cx="2103754" cy="439367"/>
            </a:xfrm>
            <a:prstGeom prst="rect">
              <a:avLst/>
            </a:prstGeom>
          </p:spPr>
          <p:txBody>
            <a:bodyPr lIns="254000" tIns="254000" rIns="254000" bIns="254000" rtlCol="0" anchor="t"/>
            <a:lstStyle/>
            <a:p>
              <a:pPr algn="ctr">
                <a:lnSpc>
                  <a:spcPts val="4110"/>
                </a:lnSpc>
              </a:pPr>
              <a:r>
                <a:rPr lang="en-US" sz="3000" spc="-60" dirty="0" err="1">
                  <a:solidFill>
                    <a:srgbClr val="010204"/>
                  </a:solidFill>
                  <a:latin typeface="TT Hoves"/>
                  <a:ea typeface="TT Hoves"/>
                  <a:cs typeface="TT Hoves"/>
                  <a:sym typeface="TT Hoves"/>
                </a:rPr>
                <a:t>Obligación</a:t>
              </a:r>
              <a:r>
                <a:rPr lang="en-US" sz="3000" spc="-60" dirty="0">
                  <a:solidFill>
                    <a:srgbClr val="010204"/>
                  </a:solidFill>
                  <a:latin typeface="TT Hoves"/>
                  <a:ea typeface="TT Hoves"/>
                  <a:cs typeface="TT Hoves"/>
                  <a:sym typeface="TT Hoves"/>
                </a:rPr>
                <a:t> de </a:t>
              </a:r>
              <a:r>
                <a:rPr lang="en-US" sz="3000" spc="-60" dirty="0" err="1">
                  <a:solidFill>
                    <a:srgbClr val="010204"/>
                  </a:solidFill>
                  <a:latin typeface="TT Hoves"/>
                  <a:ea typeface="TT Hoves"/>
                  <a:cs typeface="TT Hoves"/>
                  <a:sym typeface="TT Hoves"/>
                </a:rPr>
                <a:t>Elaborar</a:t>
              </a:r>
              <a:r>
                <a:rPr lang="en-US" sz="3000" spc="-60" dirty="0">
                  <a:solidFill>
                    <a:srgbClr val="010204"/>
                  </a:solidFill>
                  <a:latin typeface="TT Hoves"/>
                  <a:ea typeface="TT Hoves"/>
                  <a:cs typeface="TT Hoves"/>
                  <a:sym typeface="TT Hoves"/>
                </a:rPr>
                <a:t> un Plan de </a:t>
              </a:r>
              <a:r>
                <a:rPr lang="en-US" sz="3000" spc="-60" dirty="0" err="1">
                  <a:solidFill>
                    <a:srgbClr val="010204"/>
                  </a:solidFill>
                  <a:latin typeface="TT Hoves"/>
                  <a:ea typeface="TT Hoves"/>
                  <a:cs typeface="TT Hoves"/>
                  <a:sym typeface="TT Hoves"/>
                </a:rPr>
                <a:t>Emergencia</a:t>
              </a:r>
              <a:r>
                <a:rPr lang="en-US" sz="3000" spc="-60" dirty="0">
                  <a:solidFill>
                    <a:srgbClr val="010204"/>
                  </a:solidFill>
                  <a:latin typeface="TT Hoves"/>
                  <a:ea typeface="TT Hoves"/>
                  <a:cs typeface="TT Hoves"/>
                  <a:sym typeface="TT Hoves"/>
                </a:rPr>
                <a:t>. </a:t>
              </a:r>
            </a:p>
            <a:p>
              <a:pPr marL="0" lvl="0" indent="0" algn="ctr">
                <a:lnSpc>
                  <a:spcPts val="4110"/>
                </a:lnSpc>
              </a:pPr>
              <a:endParaRPr lang="en-US" sz="3000" spc="-60" dirty="0">
                <a:solidFill>
                  <a:srgbClr val="010204"/>
                </a:solidFill>
                <a:latin typeface="TT Hoves"/>
                <a:ea typeface="TT Hoves"/>
                <a:cs typeface="TT Hoves"/>
                <a:sym typeface="TT Hoves"/>
              </a:endParaRPr>
            </a:p>
          </p:txBody>
        </p:sp>
      </p:grpSp>
      <p:grpSp>
        <p:nvGrpSpPr>
          <p:cNvPr id="8" name="Group 8"/>
          <p:cNvGrpSpPr/>
          <p:nvPr/>
        </p:nvGrpSpPr>
        <p:grpSpPr>
          <a:xfrm>
            <a:off x="518978" y="2156885"/>
            <a:ext cx="6690218" cy="2203165"/>
            <a:chOff x="0" y="-54264"/>
            <a:chExt cx="1762033" cy="580258"/>
          </a:xfrm>
        </p:grpSpPr>
        <p:sp>
          <p:nvSpPr>
            <p:cNvPr id="9" name="Freeform 9"/>
            <p:cNvSpPr/>
            <p:nvPr/>
          </p:nvSpPr>
          <p:spPr>
            <a:xfrm>
              <a:off x="0" y="-54264"/>
              <a:ext cx="1762033" cy="525994"/>
            </a:xfrm>
            <a:custGeom>
              <a:avLst/>
              <a:gdLst/>
              <a:ahLst/>
              <a:cxnLst/>
              <a:rect l="l" t="t" r="r" b="b"/>
              <a:pathLst>
                <a:path w="1762033" h="525994">
                  <a:moveTo>
                    <a:pt x="59017" y="0"/>
                  </a:moveTo>
                  <a:lnTo>
                    <a:pt x="1703016" y="0"/>
                  </a:lnTo>
                  <a:cubicBezTo>
                    <a:pt x="1718668" y="0"/>
                    <a:pt x="1733679" y="6218"/>
                    <a:pt x="1744747" y="17286"/>
                  </a:cubicBezTo>
                  <a:cubicBezTo>
                    <a:pt x="1755815" y="28354"/>
                    <a:pt x="1762033" y="43365"/>
                    <a:pt x="1762033" y="59017"/>
                  </a:cubicBezTo>
                  <a:lnTo>
                    <a:pt x="1762033" y="466976"/>
                  </a:lnTo>
                  <a:cubicBezTo>
                    <a:pt x="1762033" y="499571"/>
                    <a:pt x="1735610" y="525994"/>
                    <a:pt x="1703016" y="525994"/>
                  </a:cubicBezTo>
                  <a:lnTo>
                    <a:pt x="59017" y="525994"/>
                  </a:lnTo>
                  <a:cubicBezTo>
                    <a:pt x="43365" y="525994"/>
                    <a:pt x="28354" y="519776"/>
                    <a:pt x="17286" y="508708"/>
                  </a:cubicBezTo>
                  <a:cubicBezTo>
                    <a:pt x="6218" y="497640"/>
                    <a:pt x="0" y="482629"/>
                    <a:pt x="0" y="466976"/>
                  </a:cubicBezTo>
                  <a:lnTo>
                    <a:pt x="0" y="59017"/>
                  </a:lnTo>
                  <a:cubicBezTo>
                    <a:pt x="0" y="43365"/>
                    <a:pt x="6218" y="28354"/>
                    <a:pt x="17286" y="17286"/>
                  </a:cubicBezTo>
                  <a:cubicBezTo>
                    <a:pt x="28354" y="6218"/>
                    <a:pt x="43365" y="0"/>
                    <a:pt x="59017" y="0"/>
                  </a:cubicBezTo>
                  <a:close/>
                </a:path>
              </a:pathLst>
            </a:custGeom>
            <a:solidFill>
              <a:srgbClr val="FAB3A4"/>
            </a:solidFill>
          </p:spPr>
          <p:txBody>
            <a:bodyPr/>
            <a:lstStyle/>
            <a:p>
              <a:endParaRPr lang="es-ES"/>
            </a:p>
          </p:txBody>
        </p:sp>
        <p:sp>
          <p:nvSpPr>
            <p:cNvPr id="10" name="TextBox 10"/>
            <p:cNvSpPr txBox="1"/>
            <p:nvPr/>
          </p:nvSpPr>
          <p:spPr>
            <a:xfrm>
              <a:off x="0" y="-47625"/>
              <a:ext cx="1762033" cy="573619"/>
            </a:xfrm>
            <a:prstGeom prst="rect">
              <a:avLst/>
            </a:prstGeom>
          </p:spPr>
          <p:txBody>
            <a:bodyPr lIns="254000" tIns="254000" rIns="254000" bIns="254000" rtlCol="0" anchor="t"/>
            <a:lstStyle/>
            <a:p>
              <a:pPr algn="ctr">
                <a:lnSpc>
                  <a:spcPts val="4110"/>
                </a:lnSpc>
              </a:pPr>
              <a:r>
                <a:rPr lang="en-US" sz="3000" spc="-60" dirty="0">
                  <a:solidFill>
                    <a:srgbClr val="010204"/>
                  </a:solidFill>
                  <a:latin typeface="Canva Sans"/>
                  <a:ea typeface="Canva Sans"/>
                  <a:cs typeface="Canva Sans"/>
                  <a:sym typeface="Canva Sans"/>
                </a:rPr>
                <a:t>Tener que de </a:t>
              </a:r>
              <a:r>
                <a:rPr lang="en-US" sz="3000" spc="-60" dirty="0" err="1">
                  <a:solidFill>
                    <a:srgbClr val="010204"/>
                  </a:solidFill>
                  <a:latin typeface="Canva Sans"/>
                  <a:ea typeface="Canva Sans"/>
                  <a:cs typeface="Canva Sans"/>
                  <a:sym typeface="Canva Sans"/>
                </a:rPr>
                <a:t>proveer</a:t>
              </a:r>
              <a:r>
                <a:rPr lang="en-US" sz="3000" spc="-60" dirty="0">
                  <a:solidFill>
                    <a:srgbClr val="010204"/>
                  </a:solidFill>
                  <a:latin typeface="Canva Sans"/>
                  <a:ea typeface="Canva Sans"/>
                  <a:cs typeface="Canva Sans"/>
                  <a:sym typeface="Canva Sans"/>
                </a:rPr>
                <a:t> de </a:t>
              </a:r>
              <a:r>
                <a:rPr lang="en-US" sz="3000" spc="-60" dirty="0" err="1">
                  <a:solidFill>
                    <a:srgbClr val="010204"/>
                  </a:solidFill>
                  <a:latin typeface="Canva Sans"/>
                  <a:ea typeface="Canva Sans"/>
                  <a:cs typeface="Canva Sans"/>
                  <a:sym typeface="Canva Sans"/>
                </a:rPr>
                <a:t>Equipos</a:t>
              </a:r>
              <a:r>
                <a:rPr lang="en-US" sz="3000" spc="-60" dirty="0">
                  <a:solidFill>
                    <a:srgbClr val="010204"/>
                  </a:solidFill>
                  <a:latin typeface="Canva Sans"/>
                  <a:ea typeface="Canva Sans"/>
                  <a:cs typeface="Canva Sans"/>
                  <a:sym typeface="Canva Sans"/>
                </a:rPr>
                <a:t> de </a:t>
              </a:r>
              <a:r>
                <a:rPr lang="en-US" sz="3000" spc="-60" dirty="0" err="1">
                  <a:solidFill>
                    <a:srgbClr val="010204"/>
                  </a:solidFill>
                  <a:latin typeface="Canva Sans"/>
                  <a:ea typeface="Canva Sans"/>
                  <a:cs typeface="Canva Sans"/>
                  <a:sym typeface="Canva Sans"/>
                </a:rPr>
                <a:t>Trabajo</a:t>
              </a:r>
              <a:r>
                <a:rPr lang="en-US" sz="3000" spc="-60" dirty="0">
                  <a:solidFill>
                    <a:srgbClr val="010204"/>
                  </a:solidFill>
                  <a:latin typeface="Canva Sans"/>
                  <a:ea typeface="Canva Sans"/>
                  <a:cs typeface="Canva Sans"/>
                  <a:sym typeface="Canva Sans"/>
                </a:rPr>
                <a:t> y </a:t>
              </a:r>
              <a:r>
                <a:rPr lang="en-US" sz="3000" spc="-60" dirty="0" err="1">
                  <a:solidFill>
                    <a:srgbClr val="010204"/>
                  </a:solidFill>
                  <a:latin typeface="Canva Sans"/>
                  <a:ea typeface="Canva Sans"/>
                  <a:cs typeface="Canva Sans"/>
                  <a:sym typeface="Canva Sans"/>
                </a:rPr>
                <a:t>Medios</a:t>
              </a:r>
              <a:r>
                <a:rPr lang="en-US" sz="3000" spc="-60" dirty="0">
                  <a:solidFill>
                    <a:srgbClr val="010204"/>
                  </a:solidFill>
                  <a:latin typeface="Canva Sans"/>
                  <a:ea typeface="Canva Sans"/>
                  <a:cs typeface="Canva Sans"/>
                  <a:sym typeface="Canva Sans"/>
                </a:rPr>
                <a:t> de </a:t>
              </a:r>
              <a:r>
                <a:rPr lang="en-US" sz="3000" spc="-60" dirty="0" err="1">
                  <a:solidFill>
                    <a:srgbClr val="010204"/>
                  </a:solidFill>
                  <a:latin typeface="Canva Sans"/>
                  <a:ea typeface="Canva Sans"/>
                  <a:cs typeface="Canva Sans"/>
                  <a:sym typeface="Canva Sans"/>
                </a:rPr>
                <a:t>Protección</a:t>
              </a:r>
              <a:r>
                <a:rPr lang="en-US" sz="3000" spc="-60" dirty="0">
                  <a:solidFill>
                    <a:srgbClr val="010204"/>
                  </a:solidFill>
                  <a:latin typeface="Canva Sans"/>
                  <a:ea typeface="Canva Sans"/>
                  <a:cs typeface="Canva Sans"/>
                  <a:sym typeface="Canva Sans"/>
                </a:rPr>
                <a:t>.</a:t>
              </a:r>
            </a:p>
            <a:p>
              <a:pPr marL="0" lvl="0" indent="0" algn="ctr">
                <a:lnSpc>
                  <a:spcPts val="4110"/>
                </a:lnSpc>
              </a:pPr>
              <a:endParaRPr lang="en-US" sz="3000" spc="-60" dirty="0">
                <a:solidFill>
                  <a:srgbClr val="010204"/>
                </a:solidFill>
                <a:latin typeface="Canva Sans"/>
                <a:ea typeface="Canva Sans"/>
                <a:cs typeface="Canva Sans"/>
                <a:sym typeface="Canva Sans"/>
              </a:endParaRPr>
            </a:p>
          </p:txBody>
        </p:sp>
      </p:grpSp>
      <p:grpSp>
        <p:nvGrpSpPr>
          <p:cNvPr id="11" name="Group 11"/>
          <p:cNvGrpSpPr/>
          <p:nvPr/>
        </p:nvGrpSpPr>
        <p:grpSpPr>
          <a:xfrm>
            <a:off x="12860491" y="4618520"/>
            <a:ext cx="4790347" cy="1451229"/>
            <a:chOff x="0" y="0"/>
            <a:chExt cx="1261655" cy="382217"/>
          </a:xfrm>
        </p:grpSpPr>
        <p:sp>
          <p:nvSpPr>
            <p:cNvPr id="12" name="Freeform 12"/>
            <p:cNvSpPr/>
            <p:nvPr/>
          </p:nvSpPr>
          <p:spPr>
            <a:xfrm>
              <a:off x="0" y="0"/>
              <a:ext cx="1261655" cy="382217"/>
            </a:xfrm>
            <a:custGeom>
              <a:avLst/>
              <a:gdLst/>
              <a:ahLst/>
              <a:cxnLst/>
              <a:rect l="l" t="t" r="r" b="b"/>
              <a:pathLst>
                <a:path w="1261655" h="382217">
                  <a:moveTo>
                    <a:pt x="82424" y="0"/>
                  </a:moveTo>
                  <a:lnTo>
                    <a:pt x="1179231" y="0"/>
                  </a:lnTo>
                  <a:cubicBezTo>
                    <a:pt x="1201092" y="0"/>
                    <a:pt x="1222056" y="8684"/>
                    <a:pt x="1237514" y="24141"/>
                  </a:cubicBezTo>
                  <a:cubicBezTo>
                    <a:pt x="1252971" y="39599"/>
                    <a:pt x="1261655" y="60564"/>
                    <a:pt x="1261655" y="82424"/>
                  </a:cubicBezTo>
                  <a:lnTo>
                    <a:pt x="1261655" y="299793"/>
                  </a:lnTo>
                  <a:cubicBezTo>
                    <a:pt x="1261655" y="321653"/>
                    <a:pt x="1252971" y="342618"/>
                    <a:pt x="1237514" y="358075"/>
                  </a:cubicBezTo>
                  <a:cubicBezTo>
                    <a:pt x="1222056" y="373533"/>
                    <a:pt x="1201092" y="382217"/>
                    <a:pt x="1179231" y="382217"/>
                  </a:cubicBezTo>
                  <a:lnTo>
                    <a:pt x="82424" y="382217"/>
                  </a:lnTo>
                  <a:cubicBezTo>
                    <a:pt x="60564" y="382217"/>
                    <a:pt x="39599" y="373533"/>
                    <a:pt x="24141" y="358075"/>
                  </a:cubicBezTo>
                  <a:cubicBezTo>
                    <a:pt x="8684" y="342618"/>
                    <a:pt x="0" y="321653"/>
                    <a:pt x="0" y="299793"/>
                  </a:cubicBezTo>
                  <a:lnTo>
                    <a:pt x="0" y="82424"/>
                  </a:lnTo>
                  <a:cubicBezTo>
                    <a:pt x="0" y="60564"/>
                    <a:pt x="8684" y="39599"/>
                    <a:pt x="24141" y="24141"/>
                  </a:cubicBezTo>
                  <a:cubicBezTo>
                    <a:pt x="39599" y="8684"/>
                    <a:pt x="60564" y="0"/>
                    <a:pt x="82424" y="0"/>
                  </a:cubicBezTo>
                  <a:close/>
                </a:path>
              </a:pathLst>
            </a:custGeom>
            <a:solidFill>
              <a:srgbClr val="FAB3A4"/>
            </a:solidFill>
          </p:spPr>
          <p:txBody>
            <a:bodyPr/>
            <a:lstStyle/>
            <a:p>
              <a:endParaRPr lang="es-ES"/>
            </a:p>
          </p:txBody>
        </p:sp>
        <p:sp>
          <p:nvSpPr>
            <p:cNvPr id="13" name="TextBox 13"/>
            <p:cNvSpPr txBox="1"/>
            <p:nvPr/>
          </p:nvSpPr>
          <p:spPr>
            <a:xfrm>
              <a:off x="0" y="-57150"/>
              <a:ext cx="1261655" cy="439367"/>
            </a:xfrm>
            <a:prstGeom prst="rect">
              <a:avLst/>
            </a:prstGeom>
          </p:spPr>
          <p:txBody>
            <a:bodyPr lIns="254000" tIns="254000" rIns="254000" bIns="254000" rtlCol="0" anchor="ctr"/>
            <a:lstStyle/>
            <a:p>
              <a:pPr marL="0" lvl="0" indent="0" algn="ctr">
                <a:lnSpc>
                  <a:spcPts val="4110"/>
                </a:lnSpc>
              </a:pPr>
              <a:r>
                <a:rPr lang="en-US" sz="3000" spc="-60">
                  <a:solidFill>
                    <a:srgbClr val="010204"/>
                  </a:solidFill>
                  <a:latin typeface="TT Hoves"/>
                  <a:ea typeface="TT Hoves"/>
                  <a:cs typeface="TT Hoves"/>
                  <a:sym typeface="TT Hoves"/>
                </a:rPr>
                <a:t>Deber en Caso de Riesgo Grave e inminente</a:t>
              </a:r>
            </a:p>
          </p:txBody>
        </p:sp>
      </p:grpSp>
      <p:grpSp>
        <p:nvGrpSpPr>
          <p:cNvPr id="14" name="Group 14"/>
          <p:cNvGrpSpPr/>
          <p:nvPr/>
        </p:nvGrpSpPr>
        <p:grpSpPr>
          <a:xfrm>
            <a:off x="518978" y="6524539"/>
            <a:ext cx="4790347" cy="1451229"/>
            <a:chOff x="0" y="0"/>
            <a:chExt cx="1261655" cy="382217"/>
          </a:xfrm>
        </p:grpSpPr>
        <p:sp>
          <p:nvSpPr>
            <p:cNvPr id="15" name="Freeform 15"/>
            <p:cNvSpPr/>
            <p:nvPr/>
          </p:nvSpPr>
          <p:spPr>
            <a:xfrm>
              <a:off x="0" y="0"/>
              <a:ext cx="1261655" cy="382217"/>
            </a:xfrm>
            <a:custGeom>
              <a:avLst/>
              <a:gdLst/>
              <a:ahLst/>
              <a:cxnLst/>
              <a:rect l="l" t="t" r="r" b="b"/>
              <a:pathLst>
                <a:path w="1261655" h="382217">
                  <a:moveTo>
                    <a:pt x="82424" y="0"/>
                  </a:moveTo>
                  <a:lnTo>
                    <a:pt x="1179231" y="0"/>
                  </a:lnTo>
                  <a:cubicBezTo>
                    <a:pt x="1201092" y="0"/>
                    <a:pt x="1222056" y="8684"/>
                    <a:pt x="1237514" y="24141"/>
                  </a:cubicBezTo>
                  <a:cubicBezTo>
                    <a:pt x="1252971" y="39599"/>
                    <a:pt x="1261655" y="60564"/>
                    <a:pt x="1261655" y="82424"/>
                  </a:cubicBezTo>
                  <a:lnTo>
                    <a:pt x="1261655" y="299793"/>
                  </a:lnTo>
                  <a:cubicBezTo>
                    <a:pt x="1261655" y="321653"/>
                    <a:pt x="1252971" y="342618"/>
                    <a:pt x="1237514" y="358075"/>
                  </a:cubicBezTo>
                  <a:cubicBezTo>
                    <a:pt x="1222056" y="373533"/>
                    <a:pt x="1201092" y="382217"/>
                    <a:pt x="1179231" y="382217"/>
                  </a:cubicBezTo>
                  <a:lnTo>
                    <a:pt x="82424" y="382217"/>
                  </a:lnTo>
                  <a:cubicBezTo>
                    <a:pt x="60564" y="382217"/>
                    <a:pt x="39599" y="373533"/>
                    <a:pt x="24141" y="358075"/>
                  </a:cubicBezTo>
                  <a:cubicBezTo>
                    <a:pt x="8684" y="342618"/>
                    <a:pt x="0" y="321653"/>
                    <a:pt x="0" y="299793"/>
                  </a:cubicBezTo>
                  <a:lnTo>
                    <a:pt x="0" y="82424"/>
                  </a:lnTo>
                  <a:cubicBezTo>
                    <a:pt x="0" y="60564"/>
                    <a:pt x="8684" y="39599"/>
                    <a:pt x="24141" y="24141"/>
                  </a:cubicBezTo>
                  <a:cubicBezTo>
                    <a:pt x="39599" y="8684"/>
                    <a:pt x="60564" y="0"/>
                    <a:pt x="82424" y="0"/>
                  </a:cubicBezTo>
                  <a:close/>
                </a:path>
              </a:pathLst>
            </a:custGeom>
            <a:solidFill>
              <a:srgbClr val="FAB3A4"/>
            </a:solidFill>
          </p:spPr>
          <p:txBody>
            <a:bodyPr/>
            <a:lstStyle/>
            <a:p>
              <a:endParaRPr lang="es-ES"/>
            </a:p>
          </p:txBody>
        </p:sp>
        <p:sp>
          <p:nvSpPr>
            <p:cNvPr id="16" name="TextBox 16"/>
            <p:cNvSpPr txBox="1"/>
            <p:nvPr/>
          </p:nvSpPr>
          <p:spPr>
            <a:xfrm>
              <a:off x="0" y="-57150"/>
              <a:ext cx="1261655" cy="439367"/>
            </a:xfrm>
            <a:prstGeom prst="rect">
              <a:avLst/>
            </a:prstGeom>
          </p:spPr>
          <p:txBody>
            <a:bodyPr lIns="254000" tIns="254000" rIns="254000" bIns="254000" rtlCol="0" anchor="ctr"/>
            <a:lstStyle/>
            <a:p>
              <a:pPr algn="ctr">
                <a:lnSpc>
                  <a:spcPts val="4110"/>
                </a:lnSpc>
              </a:pPr>
              <a:r>
                <a:rPr lang="en-US" sz="3000" spc="-60">
                  <a:solidFill>
                    <a:srgbClr val="010204"/>
                  </a:solidFill>
                  <a:latin typeface="TT Hoves"/>
                  <a:ea typeface="TT Hoves"/>
                  <a:cs typeface="TT Hoves"/>
                  <a:sym typeface="TT Hoves"/>
                </a:rPr>
                <a:t>Deber de Información. </a:t>
              </a:r>
            </a:p>
            <a:p>
              <a:pPr marL="0" lvl="0" indent="0" algn="ctr">
                <a:lnSpc>
                  <a:spcPts val="4110"/>
                </a:lnSpc>
              </a:pPr>
              <a:endParaRPr lang="en-US" sz="3000" spc="-60">
                <a:solidFill>
                  <a:srgbClr val="010204"/>
                </a:solidFill>
                <a:latin typeface="TT Hoves"/>
                <a:ea typeface="TT Hoves"/>
                <a:cs typeface="TT Hoves"/>
                <a:sym typeface="TT Hoves"/>
              </a:endParaRPr>
            </a:p>
          </p:txBody>
        </p:sp>
      </p:grpSp>
      <p:grpSp>
        <p:nvGrpSpPr>
          <p:cNvPr id="17" name="Group 17"/>
          <p:cNvGrpSpPr/>
          <p:nvPr/>
        </p:nvGrpSpPr>
        <p:grpSpPr>
          <a:xfrm>
            <a:off x="12443446" y="6675920"/>
            <a:ext cx="5207392" cy="1451229"/>
            <a:chOff x="0" y="0"/>
            <a:chExt cx="1371494" cy="382217"/>
          </a:xfrm>
        </p:grpSpPr>
        <p:sp>
          <p:nvSpPr>
            <p:cNvPr id="18" name="Freeform 18"/>
            <p:cNvSpPr/>
            <p:nvPr/>
          </p:nvSpPr>
          <p:spPr>
            <a:xfrm>
              <a:off x="0" y="0"/>
              <a:ext cx="1371494" cy="382217"/>
            </a:xfrm>
            <a:custGeom>
              <a:avLst/>
              <a:gdLst/>
              <a:ahLst/>
              <a:cxnLst/>
              <a:rect l="l" t="t" r="r" b="b"/>
              <a:pathLst>
                <a:path w="1371494" h="382217">
                  <a:moveTo>
                    <a:pt x="75823" y="0"/>
                  </a:moveTo>
                  <a:lnTo>
                    <a:pt x="1295671" y="0"/>
                  </a:lnTo>
                  <a:cubicBezTo>
                    <a:pt x="1337547" y="0"/>
                    <a:pt x="1371494" y="33947"/>
                    <a:pt x="1371494" y="75823"/>
                  </a:cubicBezTo>
                  <a:lnTo>
                    <a:pt x="1371494" y="306394"/>
                  </a:lnTo>
                  <a:cubicBezTo>
                    <a:pt x="1371494" y="348270"/>
                    <a:pt x="1337547" y="382217"/>
                    <a:pt x="1295671" y="382217"/>
                  </a:cubicBezTo>
                  <a:lnTo>
                    <a:pt x="75823" y="382217"/>
                  </a:lnTo>
                  <a:cubicBezTo>
                    <a:pt x="55713" y="382217"/>
                    <a:pt x="36427" y="374228"/>
                    <a:pt x="22208" y="360009"/>
                  </a:cubicBezTo>
                  <a:cubicBezTo>
                    <a:pt x="7988" y="345789"/>
                    <a:pt x="0" y="326504"/>
                    <a:pt x="0" y="306394"/>
                  </a:cubicBezTo>
                  <a:lnTo>
                    <a:pt x="0" y="75823"/>
                  </a:lnTo>
                  <a:cubicBezTo>
                    <a:pt x="0" y="55713"/>
                    <a:pt x="7988" y="36427"/>
                    <a:pt x="22208" y="22208"/>
                  </a:cubicBezTo>
                  <a:cubicBezTo>
                    <a:pt x="36427" y="7988"/>
                    <a:pt x="55713" y="0"/>
                    <a:pt x="75823" y="0"/>
                  </a:cubicBezTo>
                  <a:close/>
                </a:path>
              </a:pathLst>
            </a:custGeom>
            <a:solidFill>
              <a:srgbClr val="FAB3A4"/>
            </a:solidFill>
          </p:spPr>
          <p:txBody>
            <a:bodyPr/>
            <a:lstStyle/>
            <a:p>
              <a:endParaRPr lang="es-ES"/>
            </a:p>
          </p:txBody>
        </p:sp>
        <p:sp>
          <p:nvSpPr>
            <p:cNvPr id="19" name="TextBox 19"/>
            <p:cNvSpPr txBox="1"/>
            <p:nvPr/>
          </p:nvSpPr>
          <p:spPr>
            <a:xfrm>
              <a:off x="0" y="-57150"/>
              <a:ext cx="1371494" cy="439367"/>
            </a:xfrm>
            <a:prstGeom prst="rect">
              <a:avLst/>
            </a:prstGeom>
          </p:spPr>
          <p:txBody>
            <a:bodyPr lIns="254000" tIns="254000" rIns="254000" bIns="254000" rtlCol="0" anchor="ctr"/>
            <a:lstStyle/>
            <a:p>
              <a:pPr algn="ctr">
                <a:lnSpc>
                  <a:spcPts val="4110"/>
                </a:lnSpc>
              </a:pPr>
              <a:r>
                <a:rPr lang="en-US" sz="3000" spc="-60">
                  <a:solidFill>
                    <a:srgbClr val="010204"/>
                  </a:solidFill>
                  <a:latin typeface="TT Hoves"/>
                  <a:ea typeface="TT Hoves"/>
                  <a:cs typeface="TT Hoves"/>
                  <a:sym typeface="TT Hoves"/>
                </a:rPr>
                <a:t>Deber de Vigilancia y Salud. </a:t>
              </a:r>
            </a:p>
            <a:p>
              <a:pPr marL="0" lvl="0" indent="0" algn="ctr">
                <a:lnSpc>
                  <a:spcPts val="4110"/>
                </a:lnSpc>
              </a:pPr>
              <a:endParaRPr lang="en-US" sz="3000" spc="-60">
                <a:solidFill>
                  <a:srgbClr val="010204"/>
                </a:solidFill>
                <a:latin typeface="TT Hoves"/>
                <a:ea typeface="TT Hoves"/>
                <a:cs typeface="TT Hoves"/>
                <a:sym typeface="TT Hoves"/>
              </a:endParaRPr>
            </a:p>
          </p:txBody>
        </p:sp>
      </p:grpSp>
      <p:sp>
        <p:nvSpPr>
          <p:cNvPr id="20" name="Freeform 20"/>
          <p:cNvSpPr/>
          <p:nvPr/>
        </p:nvSpPr>
        <p:spPr>
          <a:xfrm>
            <a:off x="6829951" y="3860968"/>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21" name="TextBox 21"/>
          <p:cNvSpPr txBox="1"/>
          <p:nvPr/>
        </p:nvSpPr>
        <p:spPr>
          <a:xfrm>
            <a:off x="1028700" y="666742"/>
            <a:ext cx="16230600" cy="1447800"/>
          </a:xfrm>
          <a:prstGeom prst="rect">
            <a:avLst/>
          </a:prstGeom>
        </p:spPr>
        <p:txBody>
          <a:bodyPr lIns="0" tIns="0" rIns="0" bIns="0" rtlCol="0" anchor="t">
            <a:spAutoFit/>
          </a:bodyPr>
          <a:lstStyle/>
          <a:p>
            <a:pPr algn="ctr">
              <a:lnSpc>
                <a:spcPts val="5755"/>
              </a:lnSpc>
            </a:pPr>
            <a:r>
              <a:rPr lang="en-US" sz="4796" b="1">
                <a:solidFill>
                  <a:srgbClr val="010204"/>
                </a:solidFill>
                <a:latin typeface="TT Hoves Bold"/>
                <a:ea typeface="TT Hoves Bold"/>
                <a:cs typeface="TT Hoves Bold"/>
                <a:sym typeface="TT Hoves Bold"/>
              </a:rPr>
              <a:t>LAS OBLIGACIONES DE LA EMPRESA RELACIONADAS CON LA PREVENCIÓN DE RIESGOS LABORALES</a:t>
            </a:r>
          </a:p>
        </p:txBody>
      </p:sp>
      <p:grpSp>
        <p:nvGrpSpPr>
          <p:cNvPr id="22" name="Group 22"/>
          <p:cNvGrpSpPr/>
          <p:nvPr/>
        </p:nvGrpSpPr>
        <p:grpSpPr>
          <a:xfrm>
            <a:off x="518978" y="8532685"/>
            <a:ext cx="4790347" cy="1451229"/>
            <a:chOff x="0" y="0"/>
            <a:chExt cx="1261655" cy="382217"/>
          </a:xfrm>
        </p:grpSpPr>
        <p:sp>
          <p:nvSpPr>
            <p:cNvPr id="23" name="Freeform 23"/>
            <p:cNvSpPr/>
            <p:nvPr/>
          </p:nvSpPr>
          <p:spPr>
            <a:xfrm>
              <a:off x="0" y="0"/>
              <a:ext cx="1261655" cy="382217"/>
            </a:xfrm>
            <a:custGeom>
              <a:avLst/>
              <a:gdLst/>
              <a:ahLst/>
              <a:cxnLst/>
              <a:rect l="l" t="t" r="r" b="b"/>
              <a:pathLst>
                <a:path w="1261655" h="382217">
                  <a:moveTo>
                    <a:pt x="82424" y="0"/>
                  </a:moveTo>
                  <a:lnTo>
                    <a:pt x="1179231" y="0"/>
                  </a:lnTo>
                  <a:cubicBezTo>
                    <a:pt x="1201092" y="0"/>
                    <a:pt x="1222056" y="8684"/>
                    <a:pt x="1237514" y="24141"/>
                  </a:cubicBezTo>
                  <a:cubicBezTo>
                    <a:pt x="1252971" y="39599"/>
                    <a:pt x="1261655" y="60564"/>
                    <a:pt x="1261655" y="82424"/>
                  </a:cubicBezTo>
                  <a:lnTo>
                    <a:pt x="1261655" y="299793"/>
                  </a:lnTo>
                  <a:cubicBezTo>
                    <a:pt x="1261655" y="321653"/>
                    <a:pt x="1252971" y="342618"/>
                    <a:pt x="1237514" y="358075"/>
                  </a:cubicBezTo>
                  <a:cubicBezTo>
                    <a:pt x="1222056" y="373533"/>
                    <a:pt x="1201092" y="382217"/>
                    <a:pt x="1179231" y="382217"/>
                  </a:cubicBezTo>
                  <a:lnTo>
                    <a:pt x="82424" y="382217"/>
                  </a:lnTo>
                  <a:cubicBezTo>
                    <a:pt x="60564" y="382217"/>
                    <a:pt x="39599" y="373533"/>
                    <a:pt x="24141" y="358075"/>
                  </a:cubicBezTo>
                  <a:cubicBezTo>
                    <a:pt x="8684" y="342618"/>
                    <a:pt x="0" y="321653"/>
                    <a:pt x="0" y="299793"/>
                  </a:cubicBezTo>
                  <a:lnTo>
                    <a:pt x="0" y="82424"/>
                  </a:lnTo>
                  <a:cubicBezTo>
                    <a:pt x="0" y="60564"/>
                    <a:pt x="8684" y="39599"/>
                    <a:pt x="24141" y="24141"/>
                  </a:cubicBezTo>
                  <a:cubicBezTo>
                    <a:pt x="39599" y="8684"/>
                    <a:pt x="60564" y="0"/>
                    <a:pt x="82424" y="0"/>
                  </a:cubicBezTo>
                  <a:close/>
                </a:path>
              </a:pathLst>
            </a:custGeom>
            <a:solidFill>
              <a:srgbClr val="FAB3A4"/>
            </a:solidFill>
          </p:spPr>
          <p:txBody>
            <a:bodyPr/>
            <a:lstStyle/>
            <a:p>
              <a:endParaRPr lang="es-ES"/>
            </a:p>
          </p:txBody>
        </p:sp>
        <p:sp>
          <p:nvSpPr>
            <p:cNvPr id="24" name="TextBox 24"/>
            <p:cNvSpPr txBox="1"/>
            <p:nvPr/>
          </p:nvSpPr>
          <p:spPr>
            <a:xfrm>
              <a:off x="0" y="-57150"/>
              <a:ext cx="1261655" cy="439367"/>
            </a:xfrm>
            <a:prstGeom prst="rect">
              <a:avLst/>
            </a:prstGeom>
          </p:spPr>
          <p:txBody>
            <a:bodyPr lIns="254000" tIns="254000" rIns="254000" bIns="254000" rtlCol="0" anchor="ctr"/>
            <a:lstStyle/>
            <a:p>
              <a:pPr algn="ctr">
                <a:lnSpc>
                  <a:spcPts val="4110"/>
                </a:lnSpc>
              </a:pPr>
              <a:r>
                <a:rPr lang="en-US" sz="3000" spc="-60">
                  <a:solidFill>
                    <a:srgbClr val="010204"/>
                  </a:solidFill>
                  <a:latin typeface="TT Hoves"/>
                  <a:ea typeface="TT Hoves"/>
                  <a:cs typeface="TT Hoves"/>
                  <a:sym typeface="TT Hoves"/>
                </a:rPr>
                <a:t>Deber de Formación. </a:t>
              </a:r>
            </a:p>
            <a:p>
              <a:pPr marL="0" lvl="0" indent="0" algn="ctr">
                <a:lnSpc>
                  <a:spcPts val="4110"/>
                </a:lnSpc>
              </a:pPr>
              <a:endParaRPr lang="en-US" sz="3000" spc="-60">
                <a:solidFill>
                  <a:srgbClr val="010204"/>
                </a:solidFill>
                <a:latin typeface="TT Hoves"/>
                <a:ea typeface="TT Hoves"/>
                <a:cs typeface="TT Hoves"/>
                <a:sym typeface="TT Hoves"/>
              </a:endParaRPr>
            </a:p>
          </p:txBody>
        </p:sp>
      </p:grpSp>
      <p:grpSp>
        <p:nvGrpSpPr>
          <p:cNvPr id="25" name="Group 25"/>
          <p:cNvGrpSpPr/>
          <p:nvPr/>
        </p:nvGrpSpPr>
        <p:grpSpPr>
          <a:xfrm>
            <a:off x="6104819" y="8259337"/>
            <a:ext cx="11546019" cy="1997926"/>
            <a:chOff x="0" y="0"/>
            <a:chExt cx="3040927" cy="526203"/>
          </a:xfrm>
        </p:grpSpPr>
        <p:sp>
          <p:nvSpPr>
            <p:cNvPr id="26" name="Freeform 26"/>
            <p:cNvSpPr/>
            <p:nvPr/>
          </p:nvSpPr>
          <p:spPr>
            <a:xfrm>
              <a:off x="0" y="0"/>
              <a:ext cx="3040927" cy="526203"/>
            </a:xfrm>
            <a:custGeom>
              <a:avLst/>
              <a:gdLst/>
              <a:ahLst/>
              <a:cxnLst/>
              <a:rect l="l" t="t" r="r" b="b"/>
              <a:pathLst>
                <a:path w="3040927" h="526203">
                  <a:moveTo>
                    <a:pt x="34197" y="0"/>
                  </a:moveTo>
                  <a:lnTo>
                    <a:pt x="3006730" y="0"/>
                  </a:lnTo>
                  <a:cubicBezTo>
                    <a:pt x="3015799" y="0"/>
                    <a:pt x="3024498" y="3603"/>
                    <a:pt x="3030911" y="10016"/>
                  </a:cubicBezTo>
                  <a:cubicBezTo>
                    <a:pt x="3037324" y="16429"/>
                    <a:pt x="3040927" y="25127"/>
                    <a:pt x="3040927" y="34197"/>
                  </a:cubicBezTo>
                  <a:lnTo>
                    <a:pt x="3040927" y="492006"/>
                  </a:lnTo>
                  <a:cubicBezTo>
                    <a:pt x="3040927" y="510892"/>
                    <a:pt x="3025616" y="526203"/>
                    <a:pt x="3006730" y="526203"/>
                  </a:cubicBezTo>
                  <a:lnTo>
                    <a:pt x="34197" y="526203"/>
                  </a:lnTo>
                  <a:cubicBezTo>
                    <a:pt x="25127" y="526203"/>
                    <a:pt x="16429" y="522600"/>
                    <a:pt x="10016" y="516187"/>
                  </a:cubicBezTo>
                  <a:cubicBezTo>
                    <a:pt x="3603" y="509773"/>
                    <a:pt x="0" y="501075"/>
                    <a:pt x="0" y="492006"/>
                  </a:cubicBezTo>
                  <a:lnTo>
                    <a:pt x="0" y="34197"/>
                  </a:lnTo>
                  <a:cubicBezTo>
                    <a:pt x="0" y="25127"/>
                    <a:pt x="3603" y="16429"/>
                    <a:pt x="10016" y="10016"/>
                  </a:cubicBezTo>
                  <a:cubicBezTo>
                    <a:pt x="16429" y="3603"/>
                    <a:pt x="25127" y="0"/>
                    <a:pt x="34197" y="0"/>
                  </a:cubicBezTo>
                  <a:close/>
                </a:path>
              </a:pathLst>
            </a:custGeom>
            <a:solidFill>
              <a:srgbClr val="FAB3A4"/>
            </a:solidFill>
          </p:spPr>
          <p:txBody>
            <a:bodyPr/>
            <a:lstStyle/>
            <a:p>
              <a:endParaRPr lang="es-ES"/>
            </a:p>
          </p:txBody>
        </p:sp>
        <p:sp>
          <p:nvSpPr>
            <p:cNvPr id="27" name="TextBox 27"/>
            <p:cNvSpPr txBox="1"/>
            <p:nvPr/>
          </p:nvSpPr>
          <p:spPr>
            <a:xfrm>
              <a:off x="0" y="-57150"/>
              <a:ext cx="3040927" cy="583353"/>
            </a:xfrm>
            <a:prstGeom prst="rect">
              <a:avLst/>
            </a:prstGeom>
          </p:spPr>
          <p:txBody>
            <a:bodyPr lIns="254000" tIns="254000" rIns="254000" bIns="254000" rtlCol="0" anchor="ctr"/>
            <a:lstStyle/>
            <a:p>
              <a:pPr algn="ctr">
                <a:lnSpc>
                  <a:spcPts val="4110"/>
                </a:lnSpc>
              </a:pPr>
              <a:r>
                <a:rPr lang="en-US" sz="3000" spc="-60">
                  <a:solidFill>
                    <a:srgbClr val="010204"/>
                  </a:solidFill>
                  <a:latin typeface="TT Hoves"/>
                  <a:ea typeface="TT Hoves"/>
                  <a:cs typeface="TT Hoves"/>
                  <a:sym typeface="TT Hoves"/>
                </a:rPr>
                <a:t>Deber de Protección a Trabajadores Especialmente Sensibles a Determinados Riesgos. </a:t>
              </a:r>
            </a:p>
            <a:p>
              <a:pPr marL="0" lvl="0" indent="0" algn="ctr">
                <a:lnSpc>
                  <a:spcPts val="4110"/>
                </a:lnSpc>
              </a:pPr>
              <a:endParaRPr lang="en-US" sz="3000" spc="-60">
                <a:solidFill>
                  <a:srgbClr val="010204"/>
                </a:solidFill>
                <a:latin typeface="TT Hoves"/>
                <a:ea typeface="TT Hoves"/>
                <a:cs typeface="TT Hoves"/>
                <a:sym typeface="TT Hove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8B8FF"/>
        </a:solidFill>
        <a:effectLst/>
      </p:bgPr>
    </p:bg>
    <p:spTree>
      <p:nvGrpSpPr>
        <p:cNvPr id="1" name=""/>
        <p:cNvGrpSpPr/>
        <p:nvPr/>
      </p:nvGrpSpPr>
      <p:grpSpPr>
        <a:xfrm>
          <a:off x="0" y="0"/>
          <a:ext cx="0" cy="0"/>
          <a:chOff x="0" y="0"/>
          <a:chExt cx="0" cy="0"/>
        </a:xfrm>
      </p:grpSpPr>
      <p:grpSp>
        <p:nvGrpSpPr>
          <p:cNvPr id="2" name="Group 2"/>
          <p:cNvGrpSpPr/>
          <p:nvPr/>
        </p:nvGrpSpPr>
        <p:grpSpPr>
          <a:xfrm>
            <a:off x="6130394" y="3525244"/>
            <a:ext cx="6027213" cy="4938549"/>
            <a:chOff x="0" y="0"/>
            <a:chExt cx="80642509" cy="66076473"/>
          </a:xfrm>
        </p:grpSpPr>
        <p:sp>
          <p:nvSpPr>
            <p:cNvPr id="3" name="Freeform 3"/>
            <p:cNvSpPr/>
            <p:nvPr/>
          </p:nvSpPr>
          <p:spPr>
            <a:xfrm>
              <a:off x="72390" y="72390"/>
              <a:ext cx="80497731" cy="65931693"/>
            </a:xfrm>
            <a:custGeom>
              <a:avLst/>
              <a:gdLst/>
              <a:ahLst/>
              <a:cxnLst/>
              <a:rect l="l" t="t" r="r" b="b"/>
              <a:pathLst>
                <a:path w="80497731" h="65931693">
                  <a:moveTo>
                    <a:pt x="0" y="0"/>
                  </a:moveTo>
                  <a:lnTo>
                    <a:pt x="80497731" y="0"/>
                  </a:lnTo>
                  <a:lnTo>
                    <a:pt x="80497731" y="65931693"/>
                  </a:lnTo>
                  <a:lnTo>
                    <a:pt x="0" y="65931693"/>
                  </a:lnTo>
                  <a:lnTo>
                    <a:pt x="0" y="0"/>
                  </a:lnTo>
                  <a:close/>
                </a:path>
              </a:pathLst>
            </a:custGeom>
            <a:solidFill>
              <a:srgbClr val="FFFFFF"/>
            </a:solidFill>
          </p:spPr>
          <p:txBody>
            <a:bodyPr/>
            <a:lstStyle/>
            <a:p>
              <a:endParaRPr lang="es-ES"/>
            </a:p>
          </p:txBody>
        </p:sp>
        <p:sp>
          <p:nvSpPr>
            <p:cNvPr id="4" name="Freeform 4"/>
            <p:cNvSpPr/>
            <p:nvPr/>
          </p:nvSpPr>
          <p:spPr>
            <a:xfrm>
              <a:off x="0" y="0"/>
              <a:ext cx="80642507" cy="66076475"/>
            </a:xfrm>
            <a:custGeom>
              <a:avLst/>
              <a:gdLst/>
              <a:ahLst/>
              <a:cxnLst/>
              <a:rect l="l" t="t" r="r" b="b"/>
              <a:pathLst>
                <a:path w="80642507" h="66076475">
                  <a:moveTo>
                    <a:pt x="80497728" y="65931697"/>
                  </a:moveTo>
                  <a:lnTo>
                    <a:pt x="80642507" y="65931697"/>
                  </a:lnTo>
                  <a:lnTo>
                    <a:pt x="80642507" y="66076475"/>
                  </a:lnTo>
                  <a:lnTo>
                    <a:pt x="80497728" y="66076475"/>
                  </a:lnTo>
                  <a:lnTo>
                    <a:pt x="80497728" y="65931697"/>
                  </a:lnTo>
                  <a:close/>
                  <a:moveTo>
                    <a:pt x="0" y="144780"/>
                  </a:moveTo>
                  <a:lnTo>
                    <a:pt x="144780" y="144780"/>
                  </a:lnTo>
                  <a:lnTo>
                    <a:pt x="144780" y="65931697"/>
                  </a:lnTo>
                  <a:lnTo>
                    <a:pt x="0" y="65931697"/>
                  </a:lnTo>
                  <a:lnTo>
                    <a:pt x="0" y="144780"/>
                  </a:lnTo>
                  <a:close/>
                  <a:moveTo>
                    <a:pt x="0" y="65931697"/>
                  </a:moveTo>
                  <a:lnTo>
                    <a:pt x="144780" y="65931697"/>
                  </a:lnTo>
                  <a:lnTo>
                    <a:pt x="144780" y="66076475"/>
                  </a:lnTo>
                  <a:lnTo>
                    <a:pt x="0" y="66076475"/>
                  </a:lnTo>
                  <a:lnTo>
                    <a:pt x="0" y="65931697"/>
                  </a:lnTo>
                  <a:close/>
                  <a:moveTo>
                    <a:pt x="80497728" y="144780"/>
                  </a:moveTo>
                  <a:lnTo>
                    <a:pt x="80642507" y="144780"/>
                  </a:lnTo>
                  <a:lnTo>
                    <a:pt x="80642507" y="65931697"/>
                  </a:lnTo>
                  <a:lnTo>
                    <a:pt x="80497728" y="65931697"/>
                  </a:lnTo>
                  <a:lnTo>
                    <a:pt x="80497728" y="144780"/>
                  </a:lnTo>
                  <a:close/>
                  <a:moveTo>
                    <a:pt x="144780" y="65931697"/>
                  </a:moveTo>
                  <a:lnTo>
                    <a:pt x="80497728" y="65931697"/>
                  </a:lnTo>
                  <a:lnTo>
                    <a:pt x="80497728" y="66076475"/>
                  </a:lnTo>
                  <a:lnTo>
                    <a:pt x="144780" y="66076475"/>
                  </a:lnTo>
                  <a:lnTo>
                    <a:pt x="144780" y="65931697"/>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5" name="Group 5"/>
          <p:cNvGrpSpPr/>
          <p:nvPr/>
        </p:nvGrpSpPr>
        <p:grpSpPr>
          <a:xfrm>
            <a:off x="6114423" y="8463793"/>
            <a:ext cx="6027213" cy="544433"/>
            <a:chOff x="0" y="0"/>
            <a:chExt cx="80642509" cy="7284375"/>
          </a:xfrm>
        </p:grpSpPr>
        <p:sp>
          <p:nvSpPr>
            <p:cNvPr id="6" name="Freeform 6"/>
            <p:cNvSpPr/>
            <p:nvPr/>
          </p:nvSpPr>
          <p:spPr>
            <a:xfrm>
              <a:off x="72390" y="72390"/>
              <a:ext cx="80497731" cy="7139595"/>
            </a:xfrm>
            <a:custGeom>
              <a:avLst/>
              <a:gdLst/>
              <a:ahLst/>
              <a:cxnLst/>
              <a:rect l="l" t="t" r="r" b="b"/>
              <a:pathLst>
                <a:path w="80497731" h="7139595">
                  <a:moveTo>
                    <a:pt x="0" y="0"/>
                  </a:moveTo>
                  <a:lnTo>
                    <a:pt x="80497731" y="0"/>
                  </a:lnTo>
                  <a:lnTo>
                    <a:pt x="80497731" y="7139595"/>
                  </a:lnTo>
                  <a:lnTo>
                    <a:pt x="0" y="7139595"/>
                  </a:lnTo>
                  <a:lnTo>
                    <a:pt x="0" y="0"/>
                  </a:lnTo>
                  <a:close/>
                </a:path>
              </a:pathLst>
            </a:custGeom>
            <a:solidFill>
              <a:srgbClr val="FFF6D0"/>
            </a:solidFill>
          </p:spPr>
          <p:txBody>
            <a:bodyPr/>
            <a:lstStyle/>
            <a:p>
              <a:endParaRPr lang="es-ES"/>
            </a:p>
          </p:txBody>
        </p:sp>
        <p:sp>
          <p:nvSpPr>
            <p:cNvPr id="7" name="Freeform 7"/>
            <p:cNvSpPr/>
            <p:nvPr/>
          </p:nvSpPr>
          <p:spPr>
            <a:xfrm>
              <a:off x="0" y="0"/>
              <a:ext cx="80642507" cy="7284375"/>
            </a:xfrm>
            <a:custGeom>
              <a:avLst/>
              <a:gdLst/>
              <a:ahLst/>
              <a:cxnLst/>
              <a:rect l="l" t="t" r="r" b="b"/>
              <a:pathLst>
                <a:path w="80642507" h="7284375">
                  <a:moveTo>
                    <a:pt x="80497728" y="7139595"/>
                  </a:moveTo>
                  <a:lnTo>
                    <a:pt x="80642507" y="7139595"/>
                  </a:lnTo>
                  <a:lnTo>
                    <a:pt x="80642507" y="7284375"/>
                  </a:lnTo>
                  <a:lnTo>
                    <a:pt x="80497728" y="7284375"/>
                  </a:lnTo>
                  <a:lnTo>
                    <a:pt x="80497728" y="7139595"/>
                  </a:lnTo>
                  <a:close/>
                  <a:moveTo>
                    <a:pt x="0" y="144780"/>
                  </a:moveTo>
                  <a:lnTo>
                    <a:pt x="144780" y="144780"/>
                  </a:lnTo>
                  <a:lnTo>
                    <a:pt x="144780" y="7139595"/>
                  </a:lnTo>
                  <a:lnTo>
                    <a:pt x="0" y="7139595"/>
                  </a:lnTo>
                  <a:lnTo>
                    <a:pt x="0" y="144780"/>
                  </a:lnTo>
                  <a:close/>
                  <a:moveTo>
                    <a:pt x="0" y="7139595"/>
                  </a:moveTo>
                  <a:lnTo>
                    <a:pt x="144780" y="7139595"/>
                  </a:lnTo>
                  <a:lnTo>
                    <a:pt x="144780" y="7284375"/>
                  </a:lnTo>
                  <a:lnTo>
                    <a:pt x="0" y="7284375"/>
                  </a:lnTo>
                  <a:lnTo>
                    <a:pt x="0" y="7139595"/>
                  </a:lnTo>
                  <a:close/>
                  <a:moveTo>
                    <a:pt x="80497728" y="144780"/>
                  </a:moveTo>
                  <a:lnTo>
                    <a:pt x="80642507" y="144780"/>
                  </a:lnTo>
                  <a:lnTo>
                    <a:pt x="80642507" y="7139595"/>
                  </a:lnTo>
                  <a:lnTo>
                    <a:pt x="80497728" y="7139595"/>
                  </a:lnTo>
                  <a:lnTo>
                    <a:pt x="80497728" y="144780"/>
                  </a:lnTo>
                  <a:close/>
                  <a:moveTo>
                    <a:pt x="144780" y="7139595"/>
                  </a:moveTo>
                  <a:lnTo>
                    <a:pt x="80497728" y="7139595"/>
                  </a:lnTo>
                  <a:lnTo>
                    <a:pt x="80497728" y="7284375"/>
                  </a:lnTo>
                  <a:lnTo>
                    <a:pt x="144780" y="7284375"/>
                  </a:lnTo>
                  <a:lnTo>
                    <a:pt x="144780" y="7139595"/>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8" name="Group 8"/>
          <p:cNvGrpSpPr/>
          <p:nvPr/>
        </p:nvGrpSpPr>
        <p:grpSpPr>
          <a:xfrm>
            <a:off x="6130394" y="2134318"/>
            <a:ext cx="6027213" cy="964364"/>
            <a:chOff x="0" y="0"/>
            <a:chExt cx="80642509" cy="12902938"/>
          </a:xfrm>
        </p:grpSpPr>
        <p:sp>
          <p:nvSpPr>
            <p:cNvPr id="9" name="Freeform 9"/>
            <p:cNvSpPr/>
            <p:nvPr/>
          </p:nvSpPr>
          <p:spPr>
            <a:xfrm>
              <a:off x="72390" y="72390"/>
              <a:ext cx="80497731" cy="12758159"/>
            </a:xfrm>
            <a:custGeom>
              <a:avLst/>
              <a:gdLst/>
              <a:ahLst/>
              <a:cxnLst/>
              <a:rect l="l" t="t" r="r" b="b"/>
              <a:pathLst>
                <a:path w="80497731" h="12758159">
                  <a:moveTo>
                    <a:pt x="0" y="0"/>
                  </a:moveTo>
                  <a:lnTo>
                    <a:pt x="80497731" y="0"/>
                  </a:lnTo>
                  <a:lnTo>
                    <a:pt x="80497731" y="12758159"/>
                  </a:lnTo>
                  <a:lnTo>
                    <a:pt x="0" y="12758159"/>
                  </a:lnTo>
                  <a:lnTo>
                    <a:pt x="0" y="0"/>
                  </a:lnTo>
                  <a:close/>
                </a:path>
              </a:pathLst>
            </a:custGeom>
            <a:solidFill>
              <a:srgbClr val="FFFFFF"/>
            </a:solidFill>
          </p:spPr>
          <p:txBody>
            <a:bodyPr/>
            <a:lstStyle/>
            <a:p>
              <a:endParaRPr lang="es-ES"/>
            </a:p>
          </p:txBody>
        </p:sp>
        <p:sp>
          <p:nvSpPr>
            <p:cNvPr id="10" name="Freeform 10"/>
            <p:cNvSpPr/>
            <p:nvPr/>
          </p:nvSpPr>
          <p:spPr>
            <a:xfrm>
              <a:off x="0" y="0"/>
              <a:ext cx="80642507" cy="12902938"/>
            </a:xfrm>
            <a:custGeom>
              <a:avLst/>
              <a:gdLst/>
              <a:ahLst/>
              <a:cxnLst/>
              <a:rect l="l" t="t" r="r" b="b"/>
              <a:pathLst>
                <a:path w="80642507" h="12902938">
                  <a:moveTo>
                    <a:pt x="80497728" y="12758158"/>
                  </a:moveTo>
                  <a:lnTo>
                    <a:pt x="80642507" y="12758158"/>
                  </a:lnTo>
                  <a:lnTo>
                    <a:pt x="80642507" y="12902938"/>
                  </a:lnTo>
                  <a:lnTo>
                    <a:pt x="80497728" y="12902938"/>
                  </a:lnTo>
                  <a:lnTo>
                    <a:pt x="80497728" y="12758158"/>
                  </a:lnTo>
                  <a:close/>
                  <a:moveTo>
                    <a:pt x="0" y="144780"/>
                  </a:moveTo>
                  <a:lnTo>
                    <a:pt x="144780" y="144780"/>
                  </a:lnTo>
                  <a:lnTo>
                    <a:pt x="144780" y="12758158"/>
                  </a:lnTo>
                  <a:lnTo>
                    <a:pt x="0" y="12758158"/>
                  </a:lnTo>
                  <a:lnTo>
                    <a:pt x="0" y="144780"/>
                  </a:lnTo>
                  <a:close/>
                  <a:moveTo>
                    <a:pt x="0" y="12758158"/>
                  </a:moveTo>
                  <a:lnTo>
                    <a:pt x="144780" y="12758158"/>
                  </a:lnTo>
                  <a:lnTo>
                    <a:pt x="144780" y="12902938"/>
                  </a:lnTo>
                  <a:lnTo>
                    <a:pt x="0" y="12902938"/>
                  </a:lnTo>
                  <a:lnTo>
                    <a:pt x="0" y="12758158"/>
                  </a:lnTo>
                  <a:close/>
                  <a:moveTo>
                    <a:pt x="80497728" y="144780"/>
                  </a:moveTo>
                  <a:lnTo>
                    <a:pt x="80642507" y="144780"/>
                  </a:lnTo>
                  <a:lnTo>
                    <a:pt x="80642507" y="12758158"/>
                  </a:lnTo>
                  <a:lnTo>
                    <a:pt x="80497728" y="12758158"/>
                  </a:lnTo>
                  <a:lnTo>
                    <a:pt x="80497728" y="144780"/>
                  </a:lnTo>
                  <a:close/>
                  <a:moveTo>
                    <a:pt x="144780" y="12758158"/>
                  </a:moveTo>
                  <a:lnTo>
                    <a:pt x="80497728" y="12758158"/>
                  </a:lnTo>
                  <a:lnTo>
                    <a:pt x="80497728" y="12902938"/>
                  </a:lnTo>
                  <a:lnTo>
                    <a:pt x="144780" y="12902938"/>
                  </a:lnTo>
                  <a:lnTo>
                    <a:pt x="144780" y="12758158"/>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1" name="Group 11"/>
          <p:cNvGrpSpPr/>
          <p:nvPr/>
        </p:nvGrpSpPr>
        <p:grpSpPr>
          <a:xfrm>
            <a:off x="6130394" y="2749721"/>
            <a:ext cx="6027213" cy="810160"/>
            <a:chOff x="0" y="0"/>
            <a:chExt cx="80642509" cy="10839723"/>
          </a:xfrm>
        </p:grpSpPr>
        <p:sp>
          <p:nvSpPr>
            <p:cNvPr id="12" name="Freeform 12"/>
            <p:cNvSpPr/>
            <p:nvPr/>
          </p:nvSpPr>
          <p:spPr>
            <a:xfrm>
              <a:off x="72390" y="72390"/>
              <a:ext cx="80497731" cy="10694943"/>
            </a:xfrm>
            <a:custGeom>
              <a:avLst/>
              <a:gdLst/>
              <a:ahLst/>
              <a:cxnLst/>
              <a:rect l="l" t="t" r="r" b="b"/>
              <a:pathLst>
                <a:path w="80497731" h="10694943">
                  <a:moveTo>
                    <a:pt x="0" y="0"/>
                  </a:moveTo>
                  <a:lnTo>
                    <a:pt x="80497731" y="0"/>
                  </a:lnTo>
                  <a:lnTo>
                    <a:pt x="80497731" y="10694943"/>
                  </a:lnTo>
                  <a:lnTo>
                    <a:pt x="0" y="10694943"/>
                  </a:lnTo>
                  <a:lnTo>
                    <a:pt x="0" y="0"/>
                  </a:lnTo>
                  <a:close/>
                </a:path>
              </a:pathLst>
            </a:custGeom>
            <a:solidFill>
              <a:srgbClr val="FFF6D0"/>
            </a:solidFill>
          </p:spPr>
          <p:txBody>
            <a:bodyPr/>
            <a:lstStyle/>
            <a:p>
              <a:endParaRPr lang="es-ES"/>
            </a:p>
          </p:txBody>
        </p:sp>
        <p:sp>
          <p:nvSpPr>
            <p:cNvPr id="13" name="Freeform 13"/>
            <p:cNvSpPr/>
            <p:nvPr/>
          </p:nvSpPr>
          <p:spPr>
            <a:xfrm>
              <a:off x="0" y="0"/>
              <a:ext cx="80642507" cy="10839723"/>
            </a:xfrm>
            <a:custGeom>
              <a:avLst/>
              <a:gdLst/>
              <a:ahLst/>
              <a:cxnLst/>
              <a:rect l="l" t="t" r="r" b="b"/>
              <a:pathLst>
                <a:path w="80642507" h="10839723">
                  <a:moveTo>
                    <a:pt x="80497728" y="10694943"/>
                  </a:moveTo>
                  <a:lnTo>
                    <a:pt x="80642507" y="10694943"/>
                  </a:lnTo>
                  <a:lnTo>
                    <a:pt x="80642507" y="10839723"/>
                  </a:lnTo>
                  <a:lnTo>
                    <a:pt x="80497728" y="10839723"/>
                  </a:lnTo>
                  <a:lnTo>
                    <a:pt x="80497728" y="10694943"/>
                  </a:lnTo>
                  <a:close/>
                  <a:moveTo>
                    <a:pt x="0" y="144780"/>
                  </a:moveTo>
                  <a:lnTo>
                    <a:pt x="144780" y="144780"/>
                  </a:lnTo>
                  <a:lnTo>
                    <a:pt x="144780" y="10694943"/>
                  </a:lnTo>
                  <a:lnTo>
                    <a:pt x="0" y="10694943"/>
                  </a:lnTo>
                  <a:lnTo>
                    <a:pt x="0" y="144780"/>
                  </a:lnTo>
                  <a:close/>
                  <a:moveTo>
                    <a:pt x="0" y="10694943"/>
                  </a:moveTo>
                  <a:lnTo>
                    <a:pt x="144780" y="10694943"/>
                  </a:lnTo>
                  <a:lnTo>
                    <a:pt x="144780" y="10839723"/>
                  </a:lnTo>
                  <a:lnTo>
                    <a:pt x="0" y="10839723"/>
                  </a:lnTo>
                  <a:lnTo>
                    <a:pt x="0" y="10694943"/>
                  </a:lnTo>
                  <a:close/>
                  <a:moveTo>
                    <a:pt x="80497728" y="144780"/>
                  </a:moveTo>
                  <a:lnTo>
                    <a:pt x="80642507" y="144780"/>
                  </a:lnTo>
                  <a:lnTo>
                    <a:pt x="80642507" y="10694943"/>
                  </a:lnTo>
                  <a:lnTo>
                    <a:pt x="80497728" y="10694943"/>
                  </a:lnTo>
                  <a:lnTo>
                    <a:pt x="80497728" y="144780"/>
                  </a:lnTo>
                  <a:close/>
                  <a:moveTo>
                    <a:pt x="144780" y="10694943"/>
                  </a:moveTo>
                  <a:lnTo>
                    <a:pt x="80497728" y="10694943"/>
                  </a:lnTo>
                  <a:lnTo>
                    <a:pt x="80497728" y="10839723"/>
                  </a:lnTo>
                  <a:lnTo>
                    <a:pt x="144780" y="10839723"/>
                  </a:lnTo>
                  <a:lnTo>
                    <a:pt x="144780" y="10694943"/>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4" name="Group 14"/>
          <p:cNvGrpSpPr/>
          <p:nvPr/>
        </p:nvGrpSpPr>
        <p:grpSpPr>
          <a:xfrm>
            <a:off x="6130394" y="672840"/>
            <a:ext cx="6027213" cy="1461478"/>
            <a:chOff x="0" y="0"/>
            <a:chExt cx="80642509" cy="19554188"/>
          </a:xfrm>
        </p:grpSpPr>
        <p:sp>
          <p:nvSpPr>
            <p:cNvPr id="15" name="Freeform 15"/>
            <p:cNvSpPr/>
            <p:nvPr/>
          </p:nvSpPr>
          <p:spPr>
            <a:xfrm>
              <a:off x="72390" y="72390"/>
              <a:ext cx="80497731" cy="19409408"/>
            </a:xfrm>
            <a:custGeom>
              <a:avLst/>
              <a:gdLst/>
              <a:ahLst/>
              <a:cxnLst/>
              <a:rect l="l" t="t" r="r" b="b"/>
              <a:pathLst>
                <a:path w="80497731" h="19409408">
                  <a:moveTo>
                    <a:pt x="0" y="0"/>
                  </a:moveTo>
                  <a:lnTo>
                    <a:pt x="80497731" y="0"/>
                  </a:lnTo>
                  <a:lnTo>
                    <a:pt x="80497731" y="19409408"/>
                  </a:lnTo>
                  <a:lnTo>
                    <a:pt x="0" y="19409408"/>
                  </a:lnTo>
                  <a:lnTo>
                    <a:pt x="0" y="0"/>
                  </a:lnTo>
                  <a:close/>
                </a:path>
              </a:pathLst>
            </a:custGeom>
            <a:solidFill>
              <a:srgbClr val="FFF6D0"/>
            </a:solidFill>
          </p:spPr>
          <p:txBody>
            <a:bodyPr/>
            <a:lstStyle/>
            <a:p>
              <a:endParaRPr lang="es-ES"/>
            </a:p>
          </p:txBody>
        </p:sp>
        <p:sp>
          <p:nvSpPr>
            <p:cNvPr id="16" name="Freeform 16"/>
            <p:cNvSpPr/>
            <p:nvPr/>
          </p:nvSpPr>
          <p:spPr>
            <a:xfrm>
              <a:off x="0" y="0"/>
              <a:ext cx="80642507" cy="19554188"/>
            </a:xfrm>
            <a:custGeom>
              <a:avLst/>
              <a:gdLst/>
              <a:ahLst/>
              <a:cxnLst/>
              <a:rect l="l" t="t" r="r" b="b"/>
              <a:pathLst>
                <a:path w="80642507" h="19554188">
                  <a:moveTo>
                    <a:pt x="80497728" y="19409408"/>
                  </a:moveTo>
                  <a:lnTo>
                    <a:pt x="80642507" y="19409408"/>
                  </a:lnTo>
                  <a:lnTo>
                    <a:pt x="80642507" y="19554188"/>
                  </a:lnTo>
                  <a:lnTo>
                    <a:pt x="80497728" y="19554188"/>
                  </a:lnTo>
                  <a:lnTo>
                    <a:pt x="80497728" y="19409408"/>
                  </a:lnTo>
                  <a:close/>
                  <a:moveTo>
                    <a:pt x="0" y="144780"/>
                  </a:moveTo>
                  <a:lnTo>
                    <a:pt x="144780" y="144780"/>
                  </a:lnTo>
                  <a:lnTo>
                    <a:pt x="144780" y="19409408"/>
                  </a:lnTo>
                  <a:lnTo>
                    <a:pt x="0" y="19409408"/>
                  </a:lnTo>
                  <a:lnTo>
                    <a:pt x="0" y="144780"/>
                  </a:lnTo>
                  <a:close/>
                  <a:moveTo>
                    <a:pt x="0" y="19409408"/>
                  </a:moveTo>
                  <a:lnTo>
                    <a:pt x="144780" y="19409408"/>
                  </a:lnTo>
                  <a:lnTo>
                    <a:pt x="144780" y="19554188"/>
                  </a:lnTo>
                  <a:lnTo>
                    <a:pt x="0" y="19554188"/>
                  </a:lnTo>
                  <a:lnTo>
                    <a:pt x="0" y="19409408"/>
                  </a:lnTo>
                  <a:close/>
                  <a:moveTo>
                    <a:pt x="80497728" y="144780"/>
                  </a:moveTo>
                  <a:lnTo>
                    <a:pt x="80642507" y="144780"/>
                  </a:lnTo>
                  <a:lnTo>
                    <a:pt x="80642507" y="19409408"/>
                  </a:lnTo>
                  <a:lnTo>
                    <a:pt x="80497728" y="19409408"/>
                  </a:lnTo>
                  <a:lnTo>
                    <a:pt x="80497728" y="144780"/>
                  </a:lnTo>
                  <a:close/>
                  <a:moveTo>
                    <a:pt x="144780" y="19409408"/>
                  </a:moveTo>
                  <a:lnTo>
                    <a:pt x="80497728" y="19409408"/>
                  </a:lnTo>
                  <a:lnTo>
                    <a:pt x="80497728" y="19554188"/>
                  </a:lnTo>
                  <a:lnTo>
                    <a:pt x="144780" y="19554188"/>
                  </a:lnTo>
                  <a:lnTo>
                    <a:pt x="144780" y="19409408"/>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sp>
        <p:nvSpPr>
          <p:cNvPr id="17" name="TextBox 17"/>
          <p:cNvSpPr txBox="1"/>
          <p:nvPr/>
        </p:nvSpPr>
        <p:spPr>
          <a:xfrm>
            <a:off x="6361702" y="3728784"/>
            <a:ext cx="5573759" cy="4457700"/>
          </a:xfrm>
          <a:prstGeom prst="rect">
            <a:avLst/>
          </a:prstGeom>
        </p:spPr>
        <p:txBody>
          <a:bodyPr lIns="0" tIns="0" rIns="0" bIns="0" rtlCol="0" anchor="t">
            <a:spAutoFit/>
          </a:bodyPr>
          <a:lstStyle/>
          <a:p>
            <a:pPr algn="l">
              <a:lnSpc>
                <a:spcPts val="2711"/>
              </a:lnSpc>
            </a:pPr>
            <a:r>
              <a:rPr lang="en-US" sz="2259">
                <a:solidFill>
                  <a:srgbClr val="000000"/>
                </a:solidFill>
                <a:latin typeface="Poppins Light Bold"/>
                <a:ea typeface="Poppins Light Bold"/>
                <a:cs typeface="Poppins Light Bold"/>
                <a:sym typeface="Poppins Light Bold"/>
              </a:rPr>
              <a:t>El empresario tiene la obligación de proporcionar a los trabajadores:</a:t>
            </a:r>
          </a:p>
          <a:p>
            <a:pPr marL="487854" lvl="1" indent="-243927" algn="l">
              <a:lnSpc>
                <a:spcPts val="2711"/>
              </a:lnSpc>
              <a:buFont typeface="Arial"/>
              <a:buChar char="•"/>
            </a:pPr>
            <a:r>
              <a:rPr lang="en-US" sz="2259">
                <a:solidFill>
                  <a:srgbClr val="000000"/>
                </a:solidFill>
                <a:latin typeface="Poppins Light Bold"/>
                <a:ea typeface="Poppins Light Bold"/>
                <a:cs typeface="Poppins Light Bold"/>
                <a:sym typeface="Poppins Light Bold"/>
              </a:rPr>
              <a:t>Información sobre los riesgos laborales y la gravedad d´estos, así como sobre las medidas de prevención, protección y emergencia aplicables. Proporcionará esta información directamente al trabajador, de manera verbal o escrita, así también de manera indirecta a través de sus representantes legales.</a:t>
            </a:r>
          </a:p>
        </p:txBody>
      </p:sp>
      <p:sp>
        <p:nvSpPr>
          <p:cNvPr id="18" name="TextBox 18"/>
          <p:cNvSpPr txBox="1"/>
          <p:nvPr/>
        </p:nvSpPr>
        <p:spPr>
          <a:xfrm>
            <a:off x="6196204" y="600549"/>
            <a:ext cx="5863651" cy="1524866"/>
          </a:xfrm>
          <a:prstGeom prst="rect">
            <a:avLst/>
          </a:prstGeom>
        </p:spPr>
        <p:txBody>
          <a:bodyPr lIns="0" tIns="0" rIns="0" bIns="0" rtlCol="0" anchor="t">
            <a:spAutoFit/>
          </a:bodyPr>
          <a:lstStyle/>
          <a:p>
            <a:pPr algn="ctr">
              <a:lnSpc>
                <a:spcPts val="6061"/>
              </a:lnSpc>
              <a:spcBef>
                <a:spcPct val="0"/>
              </a:spcBef>
            </a:pPr>
            <a:r>
              <a:rPr lang="en-US" sz="4329" b="1">
                <a:solidFill>
                  <a:srgbClr val="000000"/>
                </a:solidFill>
                <a:latin typeface="Now Medium"/>
                <a:ea typeface="Now Medium"/>
                <a:cs typeface="Now Medium"/>
                <a:sym typeface="Now Medium"/>
              </a:rPr>
              <a:t>DEBER DE INFORMACIÓN</a:t>
            </a:r>
          </a:p>
        </p:txBody>
      </p:sp>
      <p:sp>
        <p:nvSpPr>
          <p:cNvPr id="19" name="TextBox 19"/>
          <p:cNvSpPr txBox="1"/>
          <p:nvPr/>
        </p:nvSpPr>
        <p:spPr>
          <a:xfrm>
            <a:off x="6308400" y="2406359"/>
            <a:ext cx="5680364" cy="343361"/>
          </a:xfrm>
          <a:prstGeom prst="rect">
            <a:avLst/>
          </a:prstGeom>
        </p:spPr>
        <p:txBody>
          <a:bodyPr lIns="0" tIns="0" rIns="0" bIns="0" rtlCol="0" anchor="t">
            <a:spAutoFit/>
          </a:bodyPr>
          <a:lstStyle/>
          <a:p>
            <a:pPr algn="ctr">
              <a:lnSpc>
                <a:spcPts val="2650"/>
              </a:lnSpc>
            </a:pPr>
            <a:r>
              <a:rPr lang="en-US" sz="2524">
                <a:solidFill>
                  <a:srgbClr val="000000"/>
                </a:solidFill>
                <a:latin typeface="Poppins Light"/>
                <a:ea typeface="Poppins Light"/>
                <a:cs typeface="Poppins Light"/>
                <a:sym typeface="Poppins Light"/>
              </a:rPr>
              <a:t>OBLIGACIÓN DE LA EMPRESA</a:t>
            </a:r>
          </a:p>
        </p:txBody>
      </p:sp>
      <p:sp>
        <p:nvSpPr>
          <p:cNvPr id="20" name="TextBox 20"/>
          <p:cNvSpPr txBox="1"/>
          <p:nvPr/>
        </p:nvSpPr>
        <p:spPr>
          <a:xfrm>
            <a:off x="6308400" y="3020015"/>
            <a:ext cx="5680364" cy="298147"/>
          </a:xfrm>
          <a:prstGeom prst="rect">
            <a:avLst/>
          </a:prstGeom>
        </p:spPr>
        <p:txBody>
          <a:bodyPr lIns="0" tIns="0" rIns="0" bIns="0" rtlCol="0" anchor="t">
            <a:spAutoFit/>
          </a:bodyPr>
          <a:lstStyle/>
          <a:p>
            <a:pPr algn="ctr">
              <a:lnSpc>
                <a:spcPts val="2258"/>
              </a:lnSpc>
            </a:pPr>
            <a:r>
              <a:rPr lang="en-US" sz="2150" b="1">
                <a:solidFill>
                  <a:srgbClr val="000000"/>
                </a:solidFill>
                <a:latin typeface="Now Medium"/>
                <a:ea typeface="Now Medium"/>
                <a:cs typeface="Now Medium"/>
                <a:sym typeface="Now Medium"/>
              </a:rPr>
              <a:t>Información bàsica: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2C8"/>
        </a:solidFill>
        <a:effectLst/>
      </p:bgPr>
    </p:bg>
    <p:spTree>
      <p:nvGrpSpPr>
        <p:cNvPr id="1" name=""/>
        <p:cNvGrpSpPr/>
        <p:nvPr/>
      </p:nvGrpSpPr>
      <p:grpSpPr>
        <a:xfrm>
          <a:off x="0" y="0"/>
          <a:ext cx="0" cy="0"/>
          <a:chOff x="0" y="0"/>
          <a:chExt cx="0" cy="0"/>
        </a:xfrm>
      </p:grpSpPr>
      <p:grpSp>
        <p:nvGrpSpPr>
          <p:cNvPr id="2" name="Group 2"/>
          <p:cNvGrpSpPr/>
          <p:nvPr/>
        </p:nvGrpSpPr>
        <p:grpSpPr>
          <a:xfrm>
            <a:off x="6130394" y="3525244"/>
            <a:ext cx="6027213" cy="5822338"/>
            <a:chOff x="0" y="0"/>
            <a:chExt cx="80642509" cy="77901346"/>
          </a:xfrm>
        </p:grpSpPr>
        <p:sp>
          <p:nvSpPr>
            <p:cNvPr id="3" name="Freeform 3"/>
            <p:cNvSpPr/>
            <p:nvPr/>
          </p:nvSpPr>
          <p:spPr>
            <a:xfrm>
              <a:off x="72390" y="72390"/>
              <a:ext cx="80497731" cy="77756565"/>
            </a:xfrm>
            <a:custGeom>
              <a:avLst/>
              <a:gdLst/>
              <a:ahLst/>
              <a:cxnLst/>
              <a:rect l="l" t="t" r="r" b="b"/>
              <a:pathLst>
                <a:path w="80497731" h="77756565">
                  <a:moveTo>
                    <a:pt x="0" y="0"/>
                  </a:moveTo>
                  <a:lnTo>
                    <a:pt x="80497731" y="0"/>
                  </a:lnTo>
                  <a:lnTo>
                    <a:pt x="80497731" y="77756565"/>
                  </a:lnTo>
                  <a:lnTo>
                    <a:pt x="0" y="77756565"/>
                  </a:lnTo>
                  <a:lnTo>
                    <a:pt x="0" y="0"/>
                  </a:lnTo>
                  <a:close/>
                </a:path>
              </a:pathLst>
            </a:custGeom>
            <a:solidFill>
              <a:srgbClr val="FFFFFF"/>
            </a:solidFill>
          </p:spPr>
          <p:txBody>
            <a:bodyPr/>
            <a:lstStyle/>
            <a:p>
              <a:endParaRPr lang="es-ES"/>
            </a:p>
          </p:txBody>
        </p:sp>
        <p:sp>
          <p:nvSpPr>
            <p:cNvPr id="4" name="Freeform 4"/>
            <p:cNvSpPr/>
            <p:nvPr/>
          </p:nvSpPr>
          <p:spPr>
            <a:xfrm>
              <a:off x="0" y="0"/>
              <a:ext cx="80642507" cy="77901347"/>
            </a:xfrm>
            <a:custGeom>
              <a:avLst/>
              <a:gdLst/>
              <a:ahLst/>
              <a:cxnLst/>
              <a:rect l="l" t="t" r="r" b="b"/>
              <a:pathLst>
                <a:path w="80642507" h="77901347">
                  <a:moveTo>
                    <a:pt x="80497728" y="77756569"/>
                  </a:moveTo>
                  <a:lnTo>
                    <a:pt x="80642507" y="77756569"/>
                  </a:lnTo>
                  <a:lnTo>
                    <a:pt x="80642507" y="77901347"/>
                  </a:lnTo>
                  <a:lnTo>
                    <a:pt x="80497728" y="77901347"/>
                  </a:lnTo>
                  <a:lnTo>
                    <a:pt x="80497728" y="77756569"/>
                  </a:lnTo>
                  <a:close/>
                  <a:moveTo>
                    <a:pt x="0" y="144780"/>
                  </a:moveTo>
                  <a:lnTo>
                    <a:pt x="144780" y="144780"/>
                  </a:lnTo>
                  <a:lnTo>
                    <a:pt x="144780" y="77756569"/>
                  </a:lnTo>
                  <a:lnTo>
                    <a:pt x="0" y="77756569"/>
                  </a:lnTo>
                  <a:lnTo>
                    <a:pt x="0" y="144780"/>
                  </a:lnTo>
                  <a:close/>
                  <a:moveTo>
                    <a:pt x="0" y="77756569"/>
                  </a:moveTo>
                  <a:lnTo>
                    <a:pt x="144780" y="77756569"/>
                  </a:lnTo>
                  <a:lnTo>
                    <a:pt x="144780" y="77901347"/>
                  </a:lnTo>
                  <a:lnTo>
                    <a:pt x="0" y="77901347"/>
                  </a:lnTo>
                  <a:lnTo>
                    <a:pt x="0" y="77756569"/>
                  </a:lnTo>
                  <a:close/>
                  <a:moveTo>
                    <a:pt x="80497728" y="144780"/>
                  </a:moveTo>
                  <a:lnTo>
                    <a:pt x="80642507" y="144780"/>
                  </a:lnTo>
                  <a:lnTo>
                    <a:pt x="80642507" y="77756569"/>
                  </a:lnTo>
                  <a:lnTo>
                    <a:pt x="80497728" y="77756569"/>
                  </a:lnTo>
                  <a:lnTo>
                    <a:pt x="80497728" y="144780"/>
                  </a:lnTo>
                  <a:close/>
                  <a:moveTo>
                    <a:pt x="144780" y="77756569"/>
                  </a:moveTo>
                  <a:lnTo>
                    <a:pt x="80497728" y="77756569"/>
                  </a:lnTo>
                  <a:lnTo>
                    <a:pt x="80497728" y="77901347"/>
                  </a:lnTo>
                  <a:lnTo>
                    <a:pt x="144780" y="77901347"/>
                  </a:lnTo>
                  <a:lnTo>
                    <a:pt x="144780" y="77756569"/>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5" name="Group 5"/>
          <p:cNvGrpSpPr/>
          <p:nvPr/>
        </p:nvGrpSpPr>
        <p:grpSpPr>
          <a:xfrm>
            <a:off x="6130394" y="9347582"/>
            <a:ext cx="6027213" cy="272217"/>
            <a:chOff x="0" y="0"/>
            <a:chExt cx="80642509" cy="3642188"/>
          </a:xfrm>
        </p:grpSpPr>
        <p:sp>
          <p:nvSpPr>
            <p:cNvPr id="6" name="Freeform 6"/>
            <p:cNvSpPr/>
            <p:nvPr/>
          </p:nvSpPr>
          <p:spPr>
            <a:xfrm>
              <a:off x="72390" y="72390"/>
              <a:ext cx="80497731" cy="3497408"/>
            </a:xfrm>
            <a:custGeom>
              <a:avLst/>
              <a:gdLst/>
              <a:ahLst/>
              <a:cxnLst/>
              <a:rect l="l" t="t" r="r" b="b"/>
              <a:pathLst>
                <a:path w="80497731" h="3497408">
                  <a:moveTo>
                    <a:pt x="0" y="0"/>
                  </a:moveTo>
                  <a:lnTo>
                    <a:pt x="80497731" y="0"/>
                  </a:lnTo>
                  <a:lnTo>
                    <a:pt x="80497731" y="3497408"/>
                  </a:lnTo>
                  <a:lnTo>
                    <a:pt x="0" y="3497408"/>
                  </a:lnTo>
                  <a:lnTo>
                    <a:pt x="0" y="0"/>
                  </a:lnTo>
                  <a:close/>
                </a:path>
              </a:pathLst>
            </a:custGeom>
            <a:solidFill>
              <a:srgbClr val="FFF6D0"/>
            </a:solidFill>
          </p:spPr>
          <p:txBody>
            <a:bodyPr/>
            <a:lstStyle/>
            <a:p>
              <a:endParaRPr lang="es-ES"/>
            </a:p>
          </p:txBody>
        </p:sp>
        <p:sp>
          <p:nvSpPr>
            <p:cNvPr id="7" name="Freeform 7"/>
            <p:cNvSpPr/>
            <p:nvPr/>
          </p:nvSpPr>
          <p:spPr>
            <a:xfrm>
              <a:off x="0" y="0"/>
              <a:ext cx="80642507" cy="3642187"/>
            </a:xfrm>
            <a:custGeom>
              <a:avLst/>
              <a:gdLst/>
              <a:ahLst/>
              <a:cxnLst/>
              <a:rect l="l" t="t" r="r" b="b"/>
              <a:pathLst>
                <a:path w="80642507" h="3642187">
                  <a:moveTo>
                    <a:pt x="80497728" y="3497407"/>
                  </a:moveTo>
                  <a:lnTo>
                    <a:pt x="80642507" y="3497407"/>
                  </a:lnTo>
                  <a:lnTo>
                    <a:pt x="80642507" y="3642187"/>
                  </a:lnTo>
                  <a:lnTo>
                    <a:pt x="80497728" y="3642187"/>
                  </a:lnTo>
                  <a:lnTo>
                    <a:pt x="80497728" y="3497407"/>
                  </a:lnTo>
                  <a:close/>
                  <a:moveTo>
                    <a:pt x="0" y="144780"/>
                  </a:moveTo>
                  <a:lnTo>
                    <a:pt x="144780" y="144780"/>
                  </a:lnTo>
                  <a:lnTo>
                    <a:pt x="144780" y="3497407"/>
                  </a:lnTo>
                  <a:lnTo>
                    <a:pt x="0" y="3497407"/>
                  </a:lnTo>
                  <a:lnTo>
                    <a:pt x="0" y="144780"/>
                  </a:lnTo>
                  <a:close/>
                  <a:moveTo>
                    <a:pt x="0" y="3497407"/>
                  </a:moveTo>
                  <a:lnTo>
                    <a:pt x="144780" y="3497407"/>
                  </a:lnTo>
                  <a:lnTo>
                    <a:pt x="144780" y="3642187"/>
                  </a:lnTo>
                  <a:lnTo>
                    <a:pt x="0" y="3642187"/>
                  </a:lnTo>
                  <a:lnTo>
                    <a:pt x="0" y="3497407"/>
                  </a:lnTo>
                  <a:close/>
                  <a:moveTo>
                    <a:pt x="80497728" y="144780"/>
                  </a:moveTo>
                  <a:lnTo>
                    <a:pt x="80642507" y="144780"/>
                  </a:lnTo>
                  <a:lnTo>
                    <a:pt x="80642507" y="3497407"/>
                  </a:lnTo>
                  <a:lnTo>
                    <a:pt x="80497728" y="3497407"/>
                  </a:lnTo>
                  <a:lnTo>
                    <a:pt x="80497728" y="144780"/>
                  </a:lnTo>
                  <a:close/>
                  <a:moveTo>
                    <a:pt x="144780" y="3497407"/>
                  </a:moveTo>
                  <a:lnTo>
                    <a:pt x="80497728" y="3497407"/>
                  </a:lnTo>
                  <a:lnTo>
                    <a:pt x="80497728" y="3642187"/>
                  </a:lnTo>
                  <a:lnTo>
                    <a:pt x="144780" y="3642187"/>
                  </a:lnTo>
                  <a:lnTo>
                    <a:pt x="144780" y="3497407"/>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8" name="Group 8"/>
          <p:cNvGrpSpPr/>
          <p:nvPr/>
        </p:nvGrpSpPr>
        <p:grpSpPr>
          <a:xfrm>
            <a:off x="6109644" y="2159161"/>
            <a:ext cx="6027213" cy="495835"/>
            <a:chOff x="0" y="0"/>
            <a:chExt cx="80642509" cy="6634138"/>
          </a:xfrm>
        </p:grpSpPr>
        <p:sp>
          <p:nvSpPr>
            <p:cNvPr id="9" name="Freeform 9"/>
            <p:cNvSpPr/>
            <p:nvPr/>
          </p:nvSpPr>
          <p:spPr>
            <a:xfrm>
              <a:off x="72390" y="72390"/>
              <a:ext cx="80497731" cy="6489358"/>
            </a:xfrm>
            <a:custGeom>
              <a:avLst/>
              <a:gdLst/>
              <a:ahLst/>
              <a:cxnLst/>
              <a:rect l="l" t="t" r="r" b="b"/>
              <a:pathLst>
                <a:path w="80497731" h="6489358">
                  <a:moveTo>
                    <a:pt x="0" y="0"/>
                  </a:moveTo>
                  <a:lnTo>
                    <a:pt x="80497731" y="0"/>
                  </a:lnTo>
                  <a:lnTo>
                    <a:pt x="80497731" y="6489358"/>
                  </a:lnTo>
                  <a:lnTo>
                    <a:pt x="0" y="6489358"/>
                  </a:lnTo>
                  <a:lnTo>
                    <a:pt x="0" y="0"/>
                  </a:lnTo>
                  <a:close/>
                </a:path>
              </a:pathLst>
            </a:custGeom>
            <a:solidFill>
              <a:srgbClr val="FFFFFF"/>
            </a:solidFill>
          </p:spPr>
          <p:txBody>
            <a:bodyPr/>
            <a:lstStyle/>
            <a:p>
              <a:endParaRPr lang="es-ES"/>
            </a:p>
          </p:txBody>
        </p:sp>
        <p:sp>
          <p:nvSpPr>
            <p:cNvPr id="10" name="Freeform 10"/>
            <p:cNvSpPr/>
            <p:nvPr/>
          </p:nvSpPr>
          <p:spPr>
            <a:xfrm>
              <a:off x="0" y="0"/>
              <a:ext cx="80642507" cy="6634138"/>
            </a:xfrm>
            <a:custGeom>
              <a:avLst/>
              <a:gdLst/>
              <a:ahLst/>
              <a:cxnLst/>
              <a:rect l="l" t="t" r="r" b="b"/>
              <a:pathLst>
                <a:path w="80642507" h="6634138">
                  <a:moveTo>
                    <a:pt x="80497728" y="6489358"/>
                  </a:moveTo>
                  <a:lnTo>
                    <a:pt x="80642507" y="6489358"/>
                  </a:lnTo>
                  <a:lnTo>
                    <a:pt x="80642507" y="6634138"/>
                  </a:lnTo>
                  <a:lnTo>
                    <a:pt x="80497728" y="6634138"/>
                  </a:lnTo>
                  <a:lnTo>
                    <a:pt x="80497728" y="6489358"/>
                  </a:lnTo>
                  <a:close/>
                  <a:moveTo>
                    <a:pt x="0" y="144780"/>
                  </a:moveTo>
                  <a:lnTo>
                    <a:pt x="144780" y="144780"/>
                  </a:lnTo>
                  <a:lnTo>
                    <a:pt x="144780" y="6489358"/>
                  </a:lnTo>
                  <a:lnTo>
                    <a:pt x="0" y="6489358"/>
                  </a:lnTo>
                  <a:lnTo>
                    <a:pt x="0" y="144780"/>
                  </a:lnTo>
                  <a:close/>
                  <a:moveTo>
                    <a:pt x="0" y="6489358"/>
                  </a:moveTo>
                  <a:lnTo>
                    <a:pt x="144780" y="6489358"/>
                  </a:lnTo>
                  <a:lnTo>
                    <a:pt x="144780" y="6634138"/>
                  </a:lnTo>
                  <a:lnTo>
                    <a:pt x="0" y="6634138"/>
                  </a:lnTo>
                  <a:lnTo>
                    <a:pt x="0" y="6489358"/>
                  </a:lnTo>
                  <a:close/>
                  <a:moveTo>
                    <a:pt x="80497728" y="144780"/>
                  </a:moveTo>
                  <a:lnTo>
                    <a:pt x="80642507" y="144780"/>
                  </a:lnTo>
                  <a:lnTo>
                    <a:pt x="80642507" y="6489358"/>
                  </a:lnTo>
                  <a:lnTo>
                    <a:pt x="80497728" y="6489358"/>
                  </a:lnTo>
                  <a:lnTo>
                    <a:pt x="80497728" y="144780"/>
                  </a:lnTo>
                  <a:close/>
                  <a:moveTo>
                    <a:pt x="144780" y="6489358"/>
                  </a:moveTo>
                  <a:lnTo>
                    <a:pt x="80497728" y="6489358"/>
                  </a:lnTo>
                  <a:lnTo>
                    <a:pt x="80497728" y="6634138"/>
                  </a:lnTo>
                  <a:lnTo>
                    <a:pt x="144780" y="6634138"/>
                  </a:lnTo>
                  <a:lnTo>
                    <a:pt x="144780" y="6489358"/>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1" name="Group 11"/>
          <p:cNvGrpSpPr/>
          <p:nvPr/>
        </p:nvGrpSpPr>
        <p:grpSpPr>
          <a:xfrm>
            <a:off x="6130394" y="2791275"/>
            <a:ext cx="6027213" cy="768606"/>
            <a:chOff x="0" y="0"/>
            <a:chExt cx="80642509" cy="10283738"/>
          </a:xfrm>
        </p:grpSpPr>
        <p:sp>
          <p:nvSpPr>
            <p:cNvPr id="12" name="Freeform 12"/>
            <p:cNvSpPr/>
            <p:nvPr/>
          </p:nvSpPr>
          <p:spPr>
            <a:xfrm>
              <a:off x="72390" y="72390"/>
              <a:ext cx="80497731" cy="10138959"/>
            </a:xfrm>
            <a:custGeom>
              <a:avLst/>
              <a:gdLst/>
              <a:ahLst/>
              <a:cxnLst/>
              <a:rect l="l" t="t" r="r" b="b"/>
              <a:pathLst>
                <a:path w="80497731" h="10138959">
                  <a:moveTo>
                    <a:pt x="0" y="0"/>
                  </a:moveTo>
                  <a:lnTo>
                    <a:pt x="80497731" y="0"/>
                  </a:lnTo>
                  <a:lnTo>
                    <a:pt x="80497731" y="10138959"/>
                  </a:lnTo>
                  <a:lnTo>
                    <a:pt x="0" y="10138959"/>
                  </a:lnTo>
                  <a:lnTo>
                    <a:pt x="0" y="0"/>
                  </a:lnTo>
                  <a:close/>
                </a:path>
              </a:pathLst>
            </a:custGeom>
            <a:solidFill>
              <a:srgbClr val="FFF6D0"/>
            </a:solidFill>
          </p:spPr>
          <p:txBody>
            <a:bodyPr/>
            <a:lstStyle/>
            <a:p>
              <a:endParaRPr lang="es-ES"/>
            </a:p>
          </p:txBody>
        </p:sp>
        <p:sp>
          <p:nvSpPr>
            <p:cNvPr id="13" name="Freeform 13"/>
            <p:cNvSpPr/>
            <p:nvPr/>
          </p:nvSpPr>
          <p:spPr>
            <a:xfrm>
              <a:off x="0" y="0"/>
              <a:ext cx="80642507" cy="10283738"/>
            </a:xfrm>
            <a:custGeom>
              <a:avLst/>
              <a:gdLst/>
              <a:ahLst/>
              <a:cxnLst/>
              <a:rect l="l" t="t" r="r" b="b"/>
              <a:pathLst>
                <a:path w="80642507" h="10283738">
                  <a:moveTo>
                    <a:pt x="80497728" y="10138959"/>
                  </a:moveTo>
                  <a:lnTo>
                    <a:pt x="80642507" y="10138959"/>
                  </a:lnTo>
                  <a:lnTo>
                    <a:pt x="80642507" y="10283738"/>
                  </a:lnTo>
                  <a:lnTo>
                    <a:pt x="80497728" y="10283738"/>
                  </a:lnTo>
                  <a:lnTo>
                    <a:pt x="80497728" y="10138959"/>
                  </a:lnTo>
                  <a:close/>
                  <a:moveTo>
                    <a:pt x="0" y="144780"/>
                  </a:moveTo>
                  <a:lnTo>
                    <a:pt x="144780" y="144780"/>
                  </a:lnTo>
                  <a:lnTo>
                    <a:pt x="144780" y="10138959"/>
                  </a:lnTo>
                  <a:lnTo>
                    <a:pt x="0" y="10138959"/>
                  </a:lnTo>
                  <a:lnTo>
                    <a:pt x="0" y="144780"/>
                  </a:lnTo>
                  <a:close/>
                  <a:moveTo>
                    <a:pt x="0" y="10138959"/>
                  </a:moveTo>
                  <a:lnTo>
                    <a:pt x="144780" y="10138959"/>
                  </a:lnTo>
                  <a:lnTo>
                    <a:pt x="144780" y="10283738"/>
                  </a:lnTo>
                  <a:lnTo>
                    <a:pt x="0" y="10283738"/>
                  </a:lnTo>
                  <a:lnTo>
                    <a:pt x="0" y="10138959"/>
                  </a:lnTo>
                  <a:close/>
                  <a:moveTo>
                    <a:pt x="80497728" y="144780"/>
                  </a:moveTo>
                  <a:lnTo>
                    <a:pt x="80642507" y="144780"/>
                  </a:lnTo>
                  <a:lnTo>
                    <a:pt x="80642507" y="10138959"/>
                  </a:lnTo>
                  <a:lnTo>
                    <a:pt x="80497728" y="10138959"/>
                  </a:lnTo>
                  <a:lnTo>
                    <a:pt x="80497728" y="144780"/>
                  </a:lnTo>
                  <a:close/>
                  <a:moveTo>
                    <a:pt x="144780" y="10138959"/>
                  </a:moveTo>
                  <a:lnTo>
                    <a:pt x="80497728" y="10138959"/>
                  </a:lnTo>
                  <a:lnTo>
                    <a:pt x="80497728" y="10283738"/>
                  </a:lnTo>
                  <a:lnTo>
                    <a:pt x="144780" y="10283738"/>
                  </a:lnTo>
                  <a:lnTo>
                    <a:pt x="144780" y="10138959"/>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4" name="Group 14"/>
          <p:cNvGrpSpPr/>
          <p:nvPr/>
        </p:nvGrpSpPr>
        <p:grpSpPr>
          <a:xfrm>
            <a:off x="6130394" y="672840"/>
            <a:ext cx="6027213" cy="1461478"/>
            <a:chOff x="0" y="0"/>
            <a:chExt cx="80642509" cy="19554188"/>
          </a:xfrm>
        </p:grpSpPr>
        <p:sp>
          <p:nvSpPr>
            <p:cNvPr id="15" name="Freeform 15"/>
            <p:cNvSpPr/>
            <p:nvPr/>
          </p:nvSpPr>
          <p:spPr>
            <a:xfrm>
              <a:off x="72390" y="72390"/>
              <a:ext cx="80497731" cy="19409408"/>
            </a:xfrm>
            <a:custGeom>
              <a:avLst/>
              <a:gdLst/>
              <a:ahLst/>
              <a:cxnLst/>
              <a:rect l="l" t="t" r="r" b="b"/>
              <a:pathLst>
                <a:path w="80497731" h="19409408">
                  <a:moveTo>
                    <a:pt x="0" y="0"/>
                  </a:moveTo>
                  <a:lnTo>
                    <a:pt x="80497731" y="0"/>
                  </a:lnTo>
                  <a:lnTo>
                    <a:pt x="80497731" y="19409408"/>
                  </a:lnTo>
                  <a:lnTo>
                    <a:pt x="0" y="19409408"/>
                  </a:lnTo>
                  <a:lnTo>
                    <a:pt x="0" y="0"/>
                  </a:lnTo>
                  <a:close/>
                </a:path>
              </a:pathLst>
            </a:custGeom>
            <a:solidFill>
              <a:srgbClr val="FFF6D0"/>
            </a:solidFill>
          </p:spPr>
          <p:txBody>
            <a:bodyPr/>
            <a:lstStyle/>
            <a:p>
              <a:endParaRPr lang="es-ES"/>
            </a:p>
          </p:txBody>
        </p:sp>
        <p:sp>
          <p:nvSpPr>
            <p:cNvPr id="16" name="Freeform 16"/>
            <p:cNvSpPr/>
            <p:nvPr/>
          </p:nvSpPr>
          <p:spPr>
            <a:xfrm>
              <a:off x="0" y="0"/>
              <a:ext cx="80642507" cy="19554188"/>
            </a:xfrm>
            <a:custGeom>
              <a:avLst/>
              <a:gdLst/>
              <a:ahLst/>
              <a:cxnLst/>
              <a:rect l="l" t="t" r="r" b="b"/>
              <a:pathLst>
                <a:path w="80642507" h="19554188">
                  <a:moveTo>
                    <a:pt x="80497728" y="19409408"/>
                  </a:moveTo>
                  <a:lnTo>
                    <a:pt x="80642507" y="19409408"/>
                  </a:lnTo>
                  <a:lnTo>
                    <a:pt x="80642507" y="19554188"/>
                  </a:lnTo>
                  <a:lnTo>
                    <a:pt x="80497728" y="19554188"/>
                  </a:lnTo>
                  <a:lnTo>
                    <a:pt x="80497728" y="19409408"/>
                  </a:lnTo>
                  <a:close/>
                  <a:moveTo>
                    <a:pt x="0" y="144780"/>
                  </a:moveTo>
                  <a:lnTo>
                    <a:pt x="144780" y="144780"/>
                  </a:lnTo>
                  <a:lnTo>
                    <a:pt x="144780" y="19409408"/>
                  </a:lnTo>
                  <a:lnTo>
                    <a:pt x="0" y="19409408"/>
                  </a:lnTo>
                  <a:lnTo>
                    <a:pt x="0" y="144780"/>
                  </a:lnTo>
                  <a:close/>
                  <a:moveTo>
                    <a:pt x="0" y="19409408"/>
                  </a:moveTo>
                  <a:lnTo>
                    <a:pt x="144780" y="19409408"/>
                  </a:lnTo>
                  <a:lnTo>
                    <a:pt x="144780" y="19554188"/>
                  </a:lnTo>
                  <a:lnTo>
                    <a:pt x="0" y="19554188"/>
                  </a:lnTo>
                  <a:lnTo>
                    <a:pt x="0" y="19409408"/>
                  </a:lnTo>
                  <a:close/>
                  <a:moveTo>
                    <a:pt x="80497728" y="144780"/>
                  </a:moveTo>
                  <a:lnTo>
                    <a:pt x="80642507" y="144780"/>
                  </a:lnTo>
                  <a:lnTo>
                    <a:pt x="80642507" y="19409408"/>
                  </a:lnTo>
                  <a:lnTo>
                    <a:pt x="80497728" y="19409408"/>
                  </a:lnTo>
                  <a:lnTo>
                    <a:pt x="80497728" y="144780"/>
                  </a:lnTo>
                  <a:close/>
                  <a:moveTo>
                    <a:pt x="144780" y="19409408"/>
                  </a:moveTo>
                  <a:lnTo>
                    <a:pt x="80497728" y="19409408"/>
                  </a:lnTo>
                  <a:lnTo>
                    <a:pt x="80497728" y="19554188"/>
                  </a:lnTo>
                  <a:lnTo>
                    <a:pt x="144780" y="19554188"/>
                  </a:lnTo>
                  <a:lnTo>
                    <a:pt x="144780" y="19409408"/>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sp>
        <p:nvSpPr>
          <p:cNvPr id="17" name="TextBox 17"/>
          <p:cNvSpPr txBox="1"/>
          <p:nvPr/>
        </p:nvSpPr>
        <p:spPr>
          <a:xfrm>
            <a:off x="6361702" y="3738309"/>
            <a:ext cx="5523096" cy="5505450"/>
          </a:xfrm>
          <a:prstGeom prst="rect">
            <a:avLst/>
          </a:prstGeom>
        </p:spPr>
        <p:txBody>
          <a:bodyPr lIns="0" tIns="0" rIns="0" bIns="0" rtlCol="0" anchor="t">
            <a:spAutoFit/>
          </a:bodyPr>
          <a:lstStyle/>
          <a:p>
            <a:pPr algn="l">
              <a:lnSpc>
                <a:spcPts val="2374"/>
              </a:lnSpc>
            </a:pPr>
            <a:r>
              <a:rPr lang="en-US" sz="1978">
                <a:solidFill>
                  <a:srgbClr val="000000"/>
                </a:solidFill>
                <a:latin typeface="Poppins Light Bold"/>
                <a:ea typeface="Poppins Light Bold"/>
                <a:cs typeface="Poppins Light Bold"/>
                <a:sym typeface="Poppins Light Bold"/>
              </a:rPr>
              <a:t>Formación sobre los riesgos y las medidas que los puedan afectar cuando se incorporan al trabajo, cambian sus funciones o los equipos de trabajo o se introduzcan nuevas tecnologías.</a:t>
            </a:r>
          </a:p>
          <a:p>
            <a:pPr algn="l">
              <a:lnSpc>
                <a:spcPts val="2374"/>
              </a:lnSpc>
            </a:pPr>
            <a:r>
              <a:rPr lang="en-US" sz="1978">
                <a:solidFill>
                  <a:srgbClr val="000000"/>
                </a:solidFill>
                <a:latin typeface="Poppins Light Bold"/>
                <a:ea typeface="Poppins Light Bold"/>
                <a:cs typeface="Poppins Light Bold"/>
                <a:sym typeface="Poppins Light Bold"/>
              </a:rPr>
              <a:t>La formación teórica y práctica tendrá que ser suficiente, adecuada y gratuita. Podrá impartirse dentro de la jornada o fuera de ella, descontándose del tiempo de trabajo. Será gratuita. </a:t>
            </a:r>
          </a:p>
          <a:p>
            <a:pPr algn="l">
              <a:lnSpc>
                <a:spcPts val="2374"/>
              </a:lnSpc>
            </a:pPr>
            <a:r>
              <a:rPr lang="en-US" sz="1978">
                <a:solidFill>
                  <a:srgbClr val="000000"/>
                </a:solidFill>
                <a:latin typeface="Poppins Light Bold"/>
                <a:ea typeface="Poppins Light Bold"/>
                <a:cs typeface="Poppins Light Bold"/>
                <a:sym typeface="Poppins Light Bold"/>
              </a:rPr>
              <a:t>Se impartirá en los siguientes momentos:</a:t>
            </a:r>
          </a:p>
          <a:p>
            <a:pPr algn="l">
              <a:lnSpc>
                <a:spcPts val="2374"/>
              </a:lnSpc>
            </a:pPr>
            <a:r>
              <a:rPr lang="en-US" sz="1978">
                <a:solidFill>
                  <a:srgbClr val="000000"/>
                </a:solidFill>
                <a:latin typeface="Poppins Light Bold"/>
                <a:ea typeface="Poppins Light Bold"/>
                <a:cs typeface="Poppins Light Bold"/>
                <a:sym typeface="Poppins Light Bold"/>
              </a:rPr>
              <a:t>Cuando el trabajador se incorpore a su puesto de trabajo.</a:t>
            </a:r>
          </a:p>
          <a:p>
            <a:pPr algn="l">
              <a:lnSpc>
                <a:spcPts val="2374"/>
              </a:lnSpc>
            </a:pPr>
            <a:r>
              <a:rPr lang="en-US" sz="1978">
                <a:solidFill>
                  <a:srgbClr val="000000"/>
                </a:solidFill>
                <a:latin typeface="Poppins Light Bold"/>
                <a:ea typeface="Poppins Light Bold"/>
                <a:cs typeface="Poppins Light Bold"/>
                <a:sym typeface="Poppins Light Bold"/>
              </a:rPr>
              <a:t>Cuando se produzcan cambios en sus funciones</a:t>
            </a:r>
          </a:p>
          <a:p>
            <a:pPr algn="l">
              <a:lnSpc>
                <a:spcPts val="2374"/>
              </a:lnSpc>
            </a:pPr>
            <a:r>
              <a:rPr lang="en-US" sz="1978">
                <a:solidFill>
                  <a:srgbClr val="000000"/>
                </a:solidFill>
                <a:latin typeface="Poppins Light Bold"/>
                <a:ea typeface="Poppins Light Bold"/>
                <a:cs typeface="Poppins Light Bold"/>
                <a:sym typeface="Poppins Light Bold"/>
              </a:rPr>
              <a:t>Cuando se introduzcan nuevas tecnologías o cambios en los equipos de trabajo</a:t>
            </a:r>
          </a:p>
          <a:p>
            <a:pPr algn="l">
              <a:lnSpc>
                <a:spcPts val="2014"/>
              </a:lnSpc>
            </a:pPr>
            <a:endParaRPr lang="en-US" sz="1978">
              <a:solidFill>
                <a:srgbClr val="000000"/>
              </a:solidFill>
              <a:latin typeface="Poppins Light Bold"/>
              <a:ea typeface="Poppins Light Bold"/>
              <a:cs typeface="Poppins Light Bold"/>
              <a:sym typeface="Poppins Light Bold"/>
            </a:endParaRPr>
          </a:p>
          <a:p>
            <a:pPr algn="l">
              <a:lnSpc>
                <a:spcPts val="2014"/>
              </a:lnSpc>
            </a:pPr>
            <a:endParaRPr lang="en-US" sz="1978">
              <a:solidFill>
                <a:srgbClr val="000000"/>
              </a:solidFill>
              <a:latin typeface="Poppins Light Bold"/>
              <a:ea typeface="Poppins Light Bold"/>
              <a:cs typeface="Poppins Light Bold"/>
              <a:sym typeface="Poppins Light Bold"/>
            </a:endParaRPr>
          </a:p>
        </p:txBody>
      </p:sp>
      <p:sp>
        <p:nvSpPr>
          <p:cNvPr id="18" name="TextBox 18"/>
          <p:cNvSpPr txBox="1"/>
          <p:nvPr/>
        </p:nvSpPr>
        <p:spPr>
          <a:xfrm>
            <a:off x="6196204" y="600549"/>
            <a:ext cx="5863651" cy="1524866"/>
          </a:xfrm>
          <a:prstGeom prst="rect">
            <a:avLst/>
          </a:prstGeom>
        </p:spPr>
        <p:txBody>
          <a:bodyPr lIns="0" tIns="0" rIns="0" bIns="0" rtlCol="0" anchor="t">
            <a:spAutoFit/>
          </a:bodyPr>
          <a:lstStyle/>
          <a:p>
            <a:pPr algn="ctr">
              <a:lnSpc>
                <a:spcPts val="6061"/>
              </a:lnSpc>
              <a:spcBef>
                <a:spcPct val="0"/>
              </a:spcBef>
            </a:pPr>
            <a:r>
              <a:rPr lang="en-US" sz="4329" b="1">
                <a:solidFill>
                  <a:srgbClr val="000000"/>
                </a:solidFill>
                <a:latin typeface="Now Medium"/>
                <a:ea typeface="Now Medium"/>
                <a:cs typeface="Now Medium"/>
                <a:sym typeface="Now Medium"/>
              </a:rPr>
              <a:t>DEBER DE FORMACIÓN</a:t>
            </a:r>
          </a:p>
        </p:txBody>
      </p:sp>
      <p:sp>
        <p:nvSpPr>
          <p:cNvPr id="19" name="TextBox 19"/>
          <p:cNvSpPr txBox="1"/>
          <p:nvPr/>
        </p:nvSpPr>
        <p:spPr>
          <a:xfrm>
            <a:off x="6204435" y="2303134"/>
            <a:ext cx="5680364" cy="354791"/>
          </a:xfrm>
          <a:prstGeom prst="rect">
            <a:avLst/>
          </a:prstGeom>
        </p:spPr>
        <p:txBody>
          <a:bodyPr lIns="0" tIns="0" rIns="0" bIns="0" rtlCol="0" anchor="t">
            <a:spAutoFit/>
          </a:bodyPr>
          <a:lstStyle/>
          <a:p>
            <a:pPr algn="ctr">
              <a:lnSpc>
                <a:spcPts val="2755"/>
              </a:lnSpc>
            </a:pPr>
            <a:r>
              <a:rPr lang="en-US" sz="2624">
                <a:solidFill>
                  <a:srgbClr val="000000"/>
                </a:solidFill>
                <a:latin typeface="Poppins Light Bold"/>
                <a:ea typeface="Poppins Light Bold"/>
                <a:cs typeface="Poppins Light Bold"/>
                <a:sym typeface="Poppins Light Bold"/>
              </a:rPr>
              <a:t>OBLIGACIÓ DE L'EMPRESA</a:t>
            </a:r>
          </a:p>
        </p:txBody>
      </p:sp>
      <p:sp>
        <p:nvSpPr>
          <p:cNvPr id="20" name="TextBox 20"/>
          <p:cNvSpPr txBox="1"/>
          <p:nvPr/>
        </p:nvSpPr>
        <p:spPr>
          <a:xfrm>
            <a:off x="6303818" y="3024599"/>
            <a:ext cx="5680364" cy="340056"/>
          </a:xfrm>
          <a:prstGeom prst="rect">
            <a:avLst/>
          </a:prstGeom>
        </p:spPr>
        <p:txBody>
          <a:bodyPr lIns="0" tIns="0" rIns="0" bIns="0" rtlCol="0" anchor="t">
            <a:spAutoFit/>
          </a:bodyPr>
          <a:lstStyle/>
          <a:p>
            <a:pPr algn="ctr">
              <a:lnSpc>
                <a:spcPts val="2573"/>
              </a:lnSpc>
            </a:pPr>
            <a:r>
              <a:rPr lang="en-US" sz="2450" b="1">
                <a:solidFill>
                  <a:srgbClr val="000000"/>
                </a:solidFill>
                <a:latin typeface="Now Medium"/>
                <a:ea typeface="Now Medium"/>
                <a:cs typeface="Now Medium"/>
                <a:sym typeface="Now Medium"/>
              </a:rPr>
              <a:t>Información bàsica: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8B8FF"/>
        </a:solidFill>
        <a:effectLst/>
      </p:bgPr>
    </p:bg>
    <p:spTree>
      <p:nvGrpSpPr>
        <p:cNvPr id="1" name=""/>
        <p:cNvGrpSpPr/>
        <p:nvPr/>
      </p:nvGrpSpPr>
      <p:grpSpPr>
        <a:xfrm>
          <a:off x="0" y="0"/>
          <a:ext cx="0" cy="0"/>
          <a:chOff x="0" y="0"/>
          <a:chExt cx="0" cy="0"/>
        </a:xfrm>
      </p:grpSpPr>
      <p:grpSp>
        <p:nvGrpSpPr>
          <p:cNvPr id="2" name="Group 2"/>
          <p:cNvGrpSpPr/>
          <p:nvPr/>
        </p:nvGrpSpPr>
        <p:grpSpPr>
          <a:xfrm>
            <a:off x="3998831" y="3391043"/>
            <a:ext cx="10104985" cy="6319704"/>
            <a:chOff x="0" y="0"/>
            <a:chExt cx="135202028" cy="84555969"/>
          </a:xfrm>
        </p:grpSpPr>
        <p:sp>
          <p:nvSpPr>
            <p:cNvPr id="3" name="Freeform 3"/>
            <p:cNvSpPr/>
            <p:nvPr/>
          </p:nvSpPr>
          <p:spPr>
            <a:xfrm>
              <a:off x="72390" y="72390"/>
              <a:ext cx="135057247" cy="84411191"/>
            </a:xfrm>
            <a:custGeom>
              <a:avLst/>
              <a:gdLst/>
              <a:ahLst/>
              <a:cxnLst/>
              <a:rect l="l" t="t" r="r" b="b"/>
              <a:pathLst>
                <a:path w="135057247" h="84411191">
                  <a:moveTo>
                    <a:pt x="0" y="0"/>
                  </a:moveTo>
                  <a:lnTo>
                    <a:pt x="135057247" y="0"/>
                  </a:lnTo>
                  <a:lnTo>
                    <a:pt x="135057247" y="84411191"/>
                  </a:lnTo>
                  <a:lnTo>
                    <a:pt x="0" y="84411191"/>
                  </a:lnTo>
                  <a:lnTo>
                    <a:pt x="0" y="0"/>
                  </a:lnTo>
                  <a:close/>
                </a:path>
              </a:pathLst>
            </a:custGeom>
            <a:solidFill>
              <a:srgbClr val="FFFFFF"/>
            </a:solidFill>
          </p:spPr>
          <p:txBody>
            <a:bodyPr/>
            <a:lstStyle/>
            <a:p>
              <a:endParaRPr lang="es-ES"/>
            </a:p>
          </p:txBody>
        </p:sp>
        <p:sp>
          <p:nvSpPr>
            <p:cNvPr id="4" name="Freeform 4"/>
            <p:cNvSpPr/>
            <p:nvPr/>
          </p:nvSpPr>
          <p:spPr>
            <a:xfrm>
              <a:off x="0" y="0"/>
              <a:ext cx="135202030" cy="84555967"/>
            </a:xfrm>
            <a:custGeom>
              <a:avLst/>
              <a:gdLst/>
              <a:ahLst/>
              <a:cxnLst/>
              <a:rect l="l" t="t" r="r" b="b"/>
              <a:pathLst>
                <a:path w="135202030" h="84555967">
                  <a:moveTo>
                    <a:pt x="135057245" y="84411189"/>
                  </a:moveTo>
                  <a:lnTo>
                    <a:pt x="135202030" y="84411189"/>
                  </a:lnTo>
                  <a:lnTo>
                    <a:pt x="135202030" y="84555967"/>
                  </a:lnTo>
                  <a:lnTo>
                    <a:pt x="135057245" y="84555967"/>
                  </a:lnTo>
                  <a:lnTo>
                    <a:pt x="135057245" y="84411189"/>
                  </a:lnTo>
                  <a:close/>
                  <a:moveTo>
                    <a:pt x="0" y="144780"/>
                  </a:moveTo>
                  <a:lnTo>
                    <a:pt x="144780" y="144780"/>
                  </a:lnTo>
                  <a:lnTo>
                    <a:pt x="144780" y="84411189"/>
                  </a:lnTo>
                  <a:lnTo>
                    <a:pt x="0" y="84411189"/>
                  </a:lnTo>
                  <a:lnTo>
                    <a:pt x="0" y="144780"/>
                  </a:lnTo>
                  <a:close/>
                  <a:moveTo>
                    <a:pt x="0" y="84411189"/>
                  </a:moveTo>
                  <a:lnTo>
                    <a:pt x="144780" y="84411189"/>
                  </a:lnTo>
                  <a:lnTo>
                    <a:pt x="144780" y="84555967"/>
                  </a:lnTo>
                  <a:lnTo>
                    <a:pt x="0" y="84555967"/>
                  </a:lnTo>
                  <a:lnTo>
                    <a:pt x="0" y="84411189"/>
                  </a:lnTo>
                  <a:close/>
                  <a:moveTo>
                    <a:pt x="135057245" y="144780"/>
                  </a:moveTo>
                  <a:lnTo>
                    <a:pt x="135202030" y="144780"/>
                  </a:lnTo>
                  <a:lnTo>
                    <a:pt x="135202030" y="84411189"/>
                  </a:lnTo>
                  <a:lnTo>
                    <a:pt x="135057245" y="84411189"/>
                  </a:lnTo>
                  <a:lnTo>
                    <a:pt x="135057245" y="144780"/>
                  </a:lnTo>
                  <a:close/>
                  <a:moveTo>
                    <a:pt x="144780" y="84411189"/>
                  </a:moveTo>
                  <a:lnTo>
                    <a:pt x="135057245" y="84411189"/>
                  </a:lnTo>
                  <a:lnTo>
                    <a:pt x="135057245" y="84555967"/>
                  </a:lnTo>
                  <a:lnTo>
                    <a:pt x="144780" y="84555967"/>
                  </a:lnTo>
                  <a:lnTo>
                    <a:pt x="144780" y="84411189"/>
                  </a:lnTo>
                  <a:close/>
                  <a:moveTo>
                    <a:pt x="135057245" y="0"/>
                  </a:moveTo>
                  <a:lnTo>
                    <a:pt x="135202030" y="0"/>
                  </a:lnTo>
                  <a:lnTo>
                    <a:pt x="135202030" y="144780"/>
                  </a:lnTo>
                  <a:lnTo>
                    <a:pt x="135057245" y="144780"/>
                  </a:lnTo>
                  <a:lnTo>
                    <a:pt x="135057245" y="0"/>
                  </a:lnTo>
                  <a:close/>
                  <a:moveTo>
                    <a:pt x="0" y="0"/>
                  </a:moveTo>
                  <a:lnTo>
                    <a:pt x="144780" y="0"/>
                  </a:lnTo>
                  <a:lnTo>
                    <a:pt x="144780" y="144780"/>
                  </a:lnTo>
                  <a:lnTo>
                    <a:pt x="0" y="144780"/>
                  </a:lnTo>
                  <a:lnTo>
                    <a:pt x="0" y="0"/>
                  </a:lnTo>
                  <a:close/>
                  <a:moveTo>
                    <a:pt x="144780" y="0"/>
                  </a:moveTo>
                  <a:lnTo>
                    <a:pt x="135057245" y="0"/>
                  </a:lnTo>
                  <a:lnTo>
                    <a:pt x="135057245" y="144780"/>
                  </a:lnTo>
                  <a:lnTo>
                    <a:pt x="144780" y="144780"/>
                  </a:lnTo>
                  <a:lnTo>
                    <a:pt x="144780" y="0"/>
                  </a:lnTo>
                  <a:close/>
                </a:path>
              </a:pathLst>
            </a:custGeom>
            <a:solidFill>
              <a:srgbClr val="000000"/>
            </a:solidFill>
          </p:spPr>
          <p:txBody>
            <a:bodyPr/>
            <a:lstStyle/>
            <a:p>
              <a:endParaRPr lang="es-ES"/>
            </a:p>
          </p:txBody>
        </p:sp>
      </p:grpSp>
      <p:grpSp>
        <p:nvGrpSpPr>
          <p:cNvPr id="5" name="Group 5"/>
          <p:cNvGrpSpPr/>
          <p:nvPr/>
        </p:nvGrpSpPr>
        <p:grpSpPr>
          <a:xfrm>
            <a:off x="3998831" y="9710747"/>
            <a:ext cx="10104985" cy="567954"/>
            <a:chOff x="0" y="0"/>
            <a:chExt cx="80642509" cy="4532537"/>
          </a:xfrm>
        </p:grpSpPr>
        <p:sp>
          <p:nvSpPr>
            <p:cNvPr id="6" name="Freeform 6"/>
            <p:cNvSpPr/>
            <p:nvPr/>
          </p:nvSpPr>
          <p:spPr>
            <a:xfrm>
              <a:off x="72390" y="72390"/>
              <a:ext cx="80497731" cy="4387757"/>
            </a:xfrm>
            <a:custGeom>
              <a:avLst/>
              <a:gdLst/>
              <a:ahLst/>
              <a:cxnLst/>
              <a:rect l="l" t="t" r="r" b="b"/>
              <a:pathLst>
                <a:path w="80497731" h="4387757">
                  <a:moveTo>
                    <a:pt x="0" y="0"/>
                  </a:moveTo>
                  <a:lnTo>
                    <a:pt x="80497731" y="0"/>
                  </a:lnTo>
                  <a:lnTo>
                    <a:pt x="80497731" y="4387757"/>
                  </a:lnTo>
                  <a:lnTo>
                    <a:pt x="0" y="4387757"/>
                  </a:lnTo>
                  <a:lnTo>
                    <a:pt x="0" y="0"/>
                  </a:lnTo>
                  <a:close/>
                </a:path>
              </a:pathLst>
            </a:custGeom>
            <a:solidFill>
              <a:srgbClr val="FFF6D0"/>
            </a:solidFill>
          </p:spPr>
          <p:txBody>
            <a:bodyPr/>
            <a:lstStyle/>
            <a:p>
              <a:endParaRPr lang="es-ES"/>
            </a:p>
          </p:txBody>
        </p:sp>
        <p:sp>
          <p:nvSpPr>
            <p:cNvPr id="7" name="Freeform 7"/>
            <p:cNvSpPr/>
            <p:nvPr/>
          </p:nvSpPr>
          <p:spPr>
            <a:xfrm>
              <a:off x="0" y="0"/>
              <a:ext cx="80642507" cy="4532537"/>
            </a:xfrm>
            <a:custGeom>
              <a:avLst/>
              <a:gdLst/>
              <a:ahLst/>
              <a:cxnLst/>
              <a:rect l="l" t="t" r="r" b="b"/>
              <a:pathLst>
                <a:path w="80642507" h="4532537">
                  <a:moveTo>
                    <a:pt x="80497728" y="4387757"/>
                  </a:moveTo>
                  <a:lnTo>
                    <a:pt x="80642507" y="4387757"/>
                  </a:lnTo>
                  <a:lnTo>
                    <a:pt x="80642507" y="4532537"/>
                  </a:lnTo>
                  <a:lnTo>
                    <a:pt x="80497728" y="4532537"/>
                  </a:lnTo>
                  <a:lnTo>
                    <a:pt x="80497728" y="4387757"/>
                  </a:lnTo>
                  <a:close/>
                  <a:moveTo>
                    <a:pt x="0" y="144780"/>
                  </a:moveTo>
                  <a:lnTo>
                    <a:pt x="144780" y="144780"/>
                  </a:lnTo>
                  <a:lnTo>
                    <a:pt x="144780" y="4387757"/>
                  </a:lnTo>
                  <a:lnTo>
                    <a:pt x="0" y="4387757"/>
                  </a:lnTo>
                  <a:lnTo>
                    <a:pt x="0" y="144780"/>
                  </a:lnTo>
                  <a:close/>
                  <a:moveTo>
                    <a:pt x="0" y="4387757"/>
                  </a:moveTo>
                  <a:lnTo>
                    <a:pt x="144780" y="4387757"/>
                  </a:lnTo>
                  <a:lnTo>
                    <a:pt x="144780" y="4532537"/>
                  </a:lnTo>
                  <a:lnTo>
                    <a:pt x="0" y="4532537"/>
                  </a:lnTo>
                  <a:lnTo>
                    <a:pt x="0" y="4387757"/>
                  </a:lnTo>
                  <a:close/>
                  <a:moveTo>
                    <a:pt x="80497728" y="144780"/>
                  </a:moveTo>
                  <a:lnTo>
                    <a:pt x="80642507" y="144780"/>
                  </a:lnTo>
                  <a:lnTo>
                    <a:pt x="80642507" y="4387757"/>
                  </a:lnTo>
                  <a:lnTo>
                    <a:pt x="80497728" y="4387757"/>
                  </a:lnTo>
                  <a:lnTo>
                    <a:pt x="80497728" y="144780"/>
                  </a:lnTo>
                  <a:close/>
                  <a:moveTo>
                    <a:pt x="144780" y="4387757"/>
                  </a:moveTo>
                  <a:lnTo>
                    <a:pt x="80497728" y="4387757"/>
                  </a:lnTo>
                  <a:lnTo>
                    <a:pt x="80497728" y="4532537"/>
                  </a:lnTo>
                  <a:lnTo>
                    <a:pt x="144780" y="4532537"/>
                  </a:lnTo>
                  <a:lnTo>
                    <a:pt x="144780" y="4387757"/>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8" name="Group 8"/>
          <p:cNvGrpSpPr/>
          <p:nvPr/>
        </p:nvGrpSpPr>
        <p:grpSpPr>
          <a:xfrm>
            <a:off x="3998831" y="2063911"/>
            <a:ext cx="10104985" cy="495835"/>
            <a:chOff x="0" y="0"/>
            <a:chExt cx="80642509" cy="3956993"/>
          </a:xfrm>
        </p:grpSpPr>
        <p:sp>
          <p:nvSpPr>
            <p:cNvPr id="9" name="Freeform 9"/>
            <p:cNvSpPr/>
            <p:nvPr/>
          </p:nvSpPr>
          <p:spPr>
            <a:xfrm>
              <a:off x="72390" y="72390"/>
              <a:ext cx="80497731" cy="3812214"/>
            </a:xfrm>
            <a:custGeom>
              <a:avLst/>
              <a:gdLst/>
              <a:ahLst/>
              <a:cxnLst/>
              <a:rect l="l" t="t" r="r" b="b"/>
              <a:pathLst>
                <a:path w="80497731" h="3812214">
                  <a:moveTo>
                    <a:pt x="0" y="0"/>
                  </a:moveTo>
                  <a:lnTo>
                    <a:pt x="80497731" y="0"/>
                  </a:lnTo>
                  <a:lnTo>
                    <a:pt x="80497731" y="3812214"/>
                  </a:lnTo>
                  <a:lnTo>
                    <a:pt x="0" y="3812214"/>
                  </a:lnTo>
                  <a:lnTo>
                    <a:pt x="0" y="0"/>
                  </a:lnTo>
                  <a:close/>
                </a:path>
              </a:pathLst>
            </a:custGeom>
            <a:solidFill>
              <a:srgbClr val="FFFFFF"/>
            </a:solidFill>
          </p:spPr>
          <p:txBody>
            <a:bodyPr/>
            <a:lstStyle/>
            <a:p>
              <a:endParaRPr lang="es-ES"/>
            </a:p>
          </p:txBody>
        </p:sp>
        <p:sp>
          <p:nvSpPr>
            <p:cNvPr id="10" name="Freeform 10"/>
            <p:cNvSpPr/>
            <p:nvPr/>
          </p:nvSpPr>
          <p:spPr>
            <a:xfrm>
              <a:off x="0" y="0"/>
              <a:ext cx="80642507" cy="3956993"/>
            </a:xfrm>
            <a:custGeom>
              <a:avLst/>
              <a:gdLst/>
              <a:ahLst/>
              <a:cxnLst/>
              <a:rect l="l" t="t" r="r" b="b"/>
              <a:pathLst>
                <a:path w="80642507" h="3956993">
                  <a:moveTo>
                    <a:pt x="80497728" y="3812213"/>
                  </a:moveTo>
                  <a:lnTo>
                    <a:pt x="80642507" y="3812213"/>
                  </a:lnTo>
                  <a:lnTo>
                    <a:pt x="80642507" y="3956993"/>
                  </a:lnTo>
                  <a:lnTo>
                    <a:pt x="80497728" y="3956993"/>
                  </a:lnTo>
                  <a:lnTo>
                    <a:pt x="80497728" y="3812213"/>
                  </a:lnTo>
                  <a:close/>
                  <a:moveTo>
                    <a:pt x="0" y="144780"/>
                  </a:moveTo>
                  <a:lnTo>
                    <a:pt x="144780" y="144780"/>
                  </a:lnTo>
                  <a:lnTo>
                    <a:pt x="144780" y="3812213"/>
                  </a:lnTo>
                  <a:lnTo>
                    <a:pt x="0" y="3812213"/>
                  </a:lnTo>
                  <a:lnTo>
                    <a:pt x="0" y="144780"/>
                  </a:lnTo>
                  <a:close/>
                  <a:moveTo>
                    <a:pt x="0" y="3812213"/>
                  </a:moveTo>
                  <a:lnTo>
                    <a:pt x="144780" y="3812213"/>
                  </a:lnTo>
                  <a:lnTo>
                    <a:pt x="144780" y="3956993"/>
                  </a:lnTo>
                  <a:lnTo>
                    <a:pt x="0" y="3956993"/>
                  </a:lnTo>
                  <a:lnTo>
                    <a:pt x="0" y="3812213"/>
                  </a:lnTo>
                  <a:close/>
                  <a:moveTo>
                    <a:pt x="80497728" y="144780"/>
                  </a:moveTo>
                  <a:lnTo>
                    <a:pt x="80642507" y="144780"/>
                  </a:lnTo>
                  <a:lnTo>
                    <a:pt x="80642507" y="3812213"/>
                  </a:lnTo>
                  <a:lnTo>
                    <a:pt x="80497728" y="3812213"/>
                  </a:lnTo>
                  <a:lnTo>
                    <a:pt x="80497728" y="144780"/>
                  </a:lnTo>
                  <a:close/>
                  <a:moveTo>
                    <a:pt x="144780" y="3812213"/>
                  </a:moveTo>
                  <a:lnTo>
                    <a:pt x="80497728" y="3812213"/>
                  </a:lnTo>
                  <a:lnTo>
                    <a:pt x="80497728" y="3956993"/>
                  </a:lnTo>
                  <a:lnTo>
                    <a:pt x="144780" y="3956993"/>
                  </a:lnTo>
                  <a:lnTo>
                    <a:pt x="144780" y="3812213"/>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1" name="Group 11"/>
          <p:cNvGrpSpPr/>
          <p:nvPr/>
        </p:nvGrpSpPr>
        <p:grpSpPr>
          <a:xfrm>
            <a:off x="3998831" y="2559746"/>
            <a:ext cx="10104985" cy="831297"/>
            <a:chOff x="0" y="0"/>
            <a:chExt cx="80642509" cy="6634138"/>
          </a:xfrm>
        </p:grpSpPr>
        <p:sp>
          <p:nvSpPr>
            <p:cNvPr id="12" name="Freeform 12"/>
            <p:cNvSpPr/>
            <p:nvPr/>
          </p:nvSpPr>
          <p:spPr>
            <a:xfrm>
              <a:off x="72390" y="72390"/>
              <a:ext cx="80497731" cy="6489358"/>
            </a:xfrm>
            <a:custGeom>
              <a:avLst/>
              <a:gdLst/>
              <a:ahLst/>
              <a:cxnLst/>
              <a:rect l="l" t="t" r="r" b="b"/>
              <a:pathLst>
                <a:path w="80497731" h="6489358">
                  <a:moveTo>
                    <a:pt x="0" y="0"/>
                  </a:moveTo>
                  <a:lnTo>
                    <a:pt x="80497731" y="0"/>
                  </a:lnTo>
                  <a:lnTo>
                    <a:pt x="80497731" y="6489358"/>
                  </a:lnTo>
                  <a:lnTo>
                    <a:pt x="0" y="6489358"/>
                  </a:lnTo>
                  <a:lnTo>
                    <a:pt x="0" y="0"/>
                  </a:lnTo>
                  <a:close/>
                </a:path>
              </a:pathLst>
            </a:custGeom>
            <a:solidFill>
              <a:srgbClr val="FFF6D0"/>
            </a:solidFill>
          </p:spPr>
          <p:txBody>
            <a:bodyPr/>
            <a:lstStyle/>
            <a:p>
              <a:endParaRPr lang="es-ES"/>
            </a:p>
          </p:txBody>
        </p:sp>
        <p:sp>
          <p:nvSpPr>
            <p:cNvPr id="13" name="Freeform 13"/>
            <p:cNvSpPr/>
            <p:nvPr/>
          </p:nvSpPr>
          <p:spPr>
            <a:xfrm>
              <a:off x="0" y="0"/>
              <a:ext cx="80642507" cy="6634138"/>
            </a:xfrm>
            <a:custGeom>
              <a:avLst/>
              <a:gdLst/>
              <a:ahLst/>
              <a:cxnLst/>
              <a:rect l="l" t="t" r="r" b="b"/>
              <a:pathLst>
                <a:path w="80642507" h="6634138">
                  <a:moveTo>
                    <a:pt x="80497728" y="6489358"/>
                  </a:moveTo>
                  <a:lnTo>
                    <a:pt x="80642507" y="6489358"/>
                  </a:lnTo>
                  <a:lnTo>
                    <a:pt x="80642507" y="6634138"/>
                  </a:lnTo>
                  <a:lnTo>
                    <a:pt x="80497728" y="6634138"/>
                  </a:lnTo>
                  <a:lnTo>
                    <a:pt x="80497728" y="6489358"/>
                  </a:lnTo>
                  <a:close/>
                  <a:moveTo>
                    <a:pt x="0" y="144780"/>
                  </a:moveTo>
                  <a:lnTo>
                    <a:pt x="144780" y="144780"/>
                  </a:lnTo>
                  <a:lnTo>
                    <a:pt x="144780" y="6489358"/>
                  </a:lnTo>
                  <a:lnTo>
                    <a:pt x="0" y="6489358"/>
                  </a:lnTo>
                  <a:lnTo>
                    <a:pt x="0" y="144780"/>
                  </a:lnTo>
                  <a:close/>
                  <a:moveTo>
                    <a:pt x="0" y="6489358"/>
                  </a:moveTo>
                  <a:lnTo>
                    <a:pt x="144780" y="6489358"/>
                  </a:lnTo>
                  <a:lnTo>
                    <a:pt x="144780" y="6634138"/>
                  </a:lnTo>
                  <a:lnTo>
                    <a:pt x="0" y="6634138"/>
                  </a:lnTo>
                  <a:lnTo>
                    <a:pt x="0" y="6489358"/>
                  </a:lnTo>
                  <a:close/>
                  <a:moveTo>
                    <a:pt x="80497728" y="144780"/>
                  </a:moveTo>
                  <a:lnTo>
                    <a:pt x="80642507" y="144780"/>
                  </a:lnTo>
                  <a:lnTo>
                    <a:pt x="80642507" y="6489358"/>
                  </a:lnTo>
                  <a:lnTo>
                    <a:pt x="80497728" y="6489358"/>
                  </a:lnTo>
                  <a:lnTo>
                    <a:pt x="80497728" y="144780"/>
                  </a:lnTo>
                  <a:close/>
                  <a:moveTo>
                    <a:pt x="144780" y="6489358"/>
                  </a:moveTo>
                  <a:lnTo>
                    <a:pt x="80497728" y="6489358"/>
                  </a:lnTo>
                  <a:lnTo>
                    <a:pt x="80497728" y="6634138"/>
                  </a:lnTo>
                  <a:lnTo>
                    <a:pt x="144780" y="6634138"/>
                  </a:lnTo>
                  <a:lnTo>
                    <a:pt x="144780" y="6489358"/>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4" name="Group 14"/>
          <p:cNvGrpSpPr/>
          <p:nvPr/>
        </p:nvGrpSpPr>
        <p:grpSpPr>
          <a:xfrm>
            <a:off x="3998831" y="672840"/>
            <a:ext cx="10104985" cy="1461478"/>
            <a:chOff x="0" y="0"/>
            <a:chExt cx="135202028" cy="19554188"/>
          </a:xfrm>
        </p:grpSpPr>
        <p:sp>
          <p:nvSpPr>
            <p:cNvPr id="15" name="Freeform 15"/>
            <p:cNvSpPr/>
            <p:nvPr/>
          </p:nvSpPr>
          <p:spPr>
            <a:xfrm>
              <a:off x="72390" y="72390"/>
              <a:ext cx="135057247" cy="19409408"/>
            </a:xfrm>
            <a:custGeom>
              <a:avLst/>
              <a:gdLst/>
              <a:ahLst/>
              <a:cxnLst/>
              <a:rect l="l" t="t" r="r" b="b"/>
              <a:pathLst>
                <a:path w="135057247" h="19409408">
                  <a:moveTo>
                    <a:pt x="0" y="0"/>
                  </a:moveTo>
                  <a:lnTo>
                    <a:pt x="135057247" y="0"/>
                  </a:lnTo>
                  <a:lnTo>
                    <a:pt x="135057247" y="19409408"/>
                  </a:lnTo>
                  <a:lnTo>
                    <a:pt x="0" y="19409408"/>
                  </a:lnTo>
                  <a:lnTo>
                    <a:pt x="0" y="0"/>
                  </a:lnTo>
                  <a:close/>
                </a:path>
              </a:pathLst>
            </a:custGeom>
            <a:solidFill>
              <a:srgbClr val="FFF6D0"/>
            </a:solidFill>
          </p:spPr>
          <p:txBody>
            <a:bodyPr/>
            <a:lstStyle/>
            <a:p>
              <a:endParaRPr lang="es-ES"/>
            </a:p>
          </p:txBody>
        </p:sp>
        <p:sp>
          <p:nvSpPr>
            <p:cNvPr id="16" name="Freeform 16"/>
            <p:cNvSpPr/>
            <p:nvPr/>
          </p:nvSpPr>
          <p:spPr>
            <a:xfrm>
              <a:off x="0" y="0"/>
              <a:ext cx="135202030" cy="19554188"/>
            </a:xfrm>
            <a:custGeom>
              <a:avLst/>
              <a:gdLst/>
              <a:ahLst/>
              <a:cxnLst/>
              <a:rect l="l" t="t" r="r" b="b"/>
              <a:pathLst>
                <a:path w="135202030" h="19554188">
                  <a:moveTo>
                    <a:pt x="135057245" y="19409408"/>
                  </a:moveTo>
                  <a:lnTo>
                    <a:pt x="135202030" y="19409408"/>
                  </a:lnTo>
                  <a:lnTo>
                    <a:pt x="135202030" y="19554188"/>
                  </a:lnTo>
                  <a:lnTo>
                    <a:pt x="135057245" y="19554188"/>
                  </a:lnTo>
                  <a:lnTo>
                    <a:pt x="135057245" y="19409408"/>
                  </a:lnTo>
                  <a:close/>
                  <a:moveTo>
                    <a:pt x="0" y="144780"/>
                  </a:moveTo>
                  <a:lnTo>
                    <a:pt x="144780" y="144780"/>
                  </a:lnTo>
                  <a:lnTo>
                    <a:pt x="144780" y="19409408"/>
                  </a:lnTo>
                  <a:lnTo>
                    <a:pt x="0" y="19409408"/>
                  </a:lnTo>
                  <a:lnTo>
                    <a:pt x="0" y="144780"/>
                  </a:lnTo>
                  <a:close/>
                  <a:moveTo>
                    <a:pt x="0" y="19409408"/>
                  </a:moveTo>
                  <a:lnTo>
                    <a:pt x="144780" y="19409408"/>
                  </a:lnTo>
                  <a:lnTo>
                    <a:pt x="144780" y="19554188"/>
                  </a:lnTo>
                  <a:lnTo>
                    <a:pt x="0" y="19554188"/>
                  </a:lnTo>
                  <a:lnTo>
                    <a:pt x="0" y="19409408"/>
                  </a:lnTo>
                  <a:close/>
                  <a:moveTo>
                    <a:pt x="135057245" y="144780"/>
                  </a:moveTo>
                  <a:lnTo>
                    <a:pt x="135202030" y="144780"/>
                  </a:lnTo>
                  <a:lnTo>
                    <a:pt x="135202030" y="19409408"/>
                  </a:lnTo>
                  <a:lnTo>
                    <a:pt x="135057245" y="19409408"/>
                  </a:lnTo>
                  <a:lnTo>
                    <a:pt x="135057245" y="144780"/>
                  </a:lnTo>
                  <a:close/>
                  <a:moveTo>
                    <a:pt x="144780" y="19409408"/>
                  </a:moveTo>
                  <a:lnTo>
                    <a:pt x="135057245" y="19409408"/>
                  </a:lnTo>
                  <a:lnTo>
                    <a:pt x="135057245" y="19554188"/>
                  </a:lnTo>
                  <a:lnTo>
                    <a:pt x="144780" y="19554188"/>
                  </a:lnTo>
                  <a:lnTo>
                    <a:pt x="144780" y="19409408"/>
                  </a:lnTo>
                  <a:close/>
                  <a:moveTo>
                    <a:pt x="135057245" y="0"/>
                  </a:moveTo>
                  <a:lnTo>
                    <a:pt x="135202030" y="0"/>
                  </a:lnTo>
                  <a:lnTo>
                    <a:pt x="135202030" y="144780"/>
                  </a:lnTo>
                  <a:lnTo>
                    <a:pt x="135057245" y="144780"/>
                  </a:lnTo>
                  <a:lnTo>
                    <a:pt x="135057245" y="0"/>
                  </a:lnTo>
                  <a:close/>
                  <a:moveTo>
                    <a:pt x="0" y="0"/>
                  </a:moveTo>
                  <a:lnTo>
                    <a:pt x="144780" y="0"/>
                  </a:lnTo>
                  <a:lnTo>
                    <a:pt x="144780" y="144780"/>
                  </a:lnTo>
                  <a:lnTo>
                    <a:pt x="0" y="144780"/>
                  </a:lnTo>
                  <a:lnTo>
                    <a:pt x="0" y="0"/>
                  </a:lnTo>
                  <a:close/>
                  <a:moveTo>
                    <a:pt x="144780" y="0"/>
                  </a:moveTo>
                  <a:lnTo>
                    <a:pt x="135057245" y="0"/>
                  </a:lnTo>
                  <a:lnTo>
                    <a:pt x="135057245" y="144780"/>
                  </a:lnTo>
                  <a:lnTo>
                    <a:pt x="144780" y="144780"/>
                  </a:lnTo>
                  <a:lnTo>
                    <a:pt x="144780" y="0"/>
                  </a:lnTo>
                  <a:close/>
                </a:path>
              </a:pathLst>
            </a:custGeom>
            <a:solidFill>
              <a:srgbClr val="000000"/>
            </a:solidFill>
          </p:spPr>
          <p:txBody>
            <a:bodyPr/>
            <a:lstStyle/>
            <a:p>
              <a:endParaRPr lang="es-ES"/>
            </a:p>
          </p:txBody>
        </p:sp>
      </p:grpSp>
      <p:sp>
        <p:nvSpPr>
          <p:cNvPr id="17" name="TextBox 17"/>
          <p:cNvSpPr txBox="1"/>
          <p:nvPr/>
        </p:nvSpPr>
        <p:spPr>
          <a:xfrm>
            <a:off x="4445369" y="3624262"/>
            <a:ext cx="9508192" cy="6438900"/>
          </a:xfrm>
          <a:prstGeom prst="rect">
            <a:avLst/>
          </a:prstGeom>
        </p:spPr>
        <p:txBody>
          <a:bodyPr lIns="0" tIns="0" rIns="0" bIns="0" rtlCol="0" anchor="t">
            <a:spAutoFit/>
          </a:bodyPr>
          <a:lstStyle/>
          <a:p>
            <a:pPr algn="l">
              <a:lnSpc>
                <a:spcPts val="2211"/>
              </a:lnSpc>
            </a:pPr>
            <a:r>
              <a:rPr lang="en-US" sz="1843">
                <a:solidFill>
                  <a:srgbClr val="000000"/>
                </a:solidFill>
                <a:latin typeface="Poppins Light Bold"/>
                <a:ea typeface="Poppins Light Bold"/>
                <a:cs typeface="Poppins Light Bold"/>
                <a:sym typeface="Poppins Light Bold"/>
              </a:rPr>
              <a:t>Es una obligación del empresario garantizar la vigilancia periódica del estado de salud de sus trabajadores de acuerdo con los riesgos inherentes al trabajo. La vigilancia de la salud es voluntaria para el trabajador. Sin embargo, son obligatorios los reconocimientos en los siguientes casos:</a:t>
            </a:r>
          </a:p>
          <a:p>
            <a:pPr algn="l">
              <a:lnSpc>
                <a:spcPts val="2211"/>
              </a:lnSpc>
            </a:pPr>
            <a:endParaRPr lang="en-US" sz="1843">
              <a:solidFill>
                <a:srgbClr val="000000"/>
              </a:solidFill>
              <a:latin typeface="Poppins Light Bold"/>
              <a:ea typeface="Poppins Light Bold"/>
              <a:cs typeface="Poppins Light Bold"/>
              <a:sym typeface="Poppins Light Bold"/>
            </a:endParaRPr>
          </a:p>
          <a:p>
            <a:pPr marL="397940" lvl="1" indent="-198970" algn="l">
              <a:lnSpc>
                <a:spcPts val="2211"/>
              </a:lnSpc>
              <a:buFont typeface="Arial"/>
              <a:buChar char="•"/>
            </a:pPr>
            <a:r>
              <a:rPr lang="en-US" sz="1843">
                <a:solidFill>
                  <a:srgbClr val="000000"/>
                </a:solidFill>
                <a:latin typeface="Poppins Light Bold"/>
                <a:ea typeface="Poppins Light Bold"/>
                <a:cs typeface="Poppins Light Bold"/>
                <a:sym typeface="Poppins Light Bold"/>
              </a:rPr>
              <a:t>Cuando sea imprescindible para evaluar los efectos de las condiciones de trabajo sobre la salud de los trabajadores.</a:t>
            </a:r>
          </a:p>
          <a:p>
            <a:pPr marL="397940" lvl="1" indent="-198970" algn="l">
              <a:lnSpc>
                <a:spcPts val="2211"/>
              </a:lnSpc>
              <a:buFont typeface="Arial"/>
              <a:buChar char="•"/>
            </a:pPr>
            <a:r>
              <a:rPr lang="en-US" sz="1843">
                <a:solidFill>
                  <a:srgbClr val="000000"/>
                </a:solidFill>
                <a:latin typeface="Poppins Light Bold"/>
                <a:ea typeface="Poppins Light Bold"/>
                <a:cs typeface="Poppins Light Bold"/>
                <a:sym typeface="Poppins Light Bold"/>
              </a:rPr>
              <a:t>Para verificar si el estado de salud de un trabajador puede constituir un peligro para él mismo, para los otros trabajadores o para otras personas relacionadas con la empresa.</a:t>
            </a:r>
          </a:p>
          <a:p>
            <a:pPr marL="397940" lvl="1" indent="-198970" algn="l">
              <a:lnSpc>
                <a:spcPts val="2211"/>
              </a:lnSpc>
              <a:buFont typeface="Arial"/>
              <a:buChar char="•"/>
            </a:pPr>
            <a:r>
              <a:rPr lang="en-US" sz="1843">
                <a:solidFill>
                  <a:srgbClr val="000000"/>
                </a:solidFill>
                <a:latin typeface="Poppins Light Bold"/>
                <a:ea typeface="Poppins Light Bold"/>
                <a:cs typeface="Poppins Light Bold"/>
                <a:sym typeface="Poppins Light Bold"/>
              </a:rPr>
              <a:t>Cuando así lo establezca una disposición legal en relación con la protección de riesgos específicos y actividades de especial peligrosidad.</a:t>
            </a:r>
          </a:p>
          <a:p>
            <a:pPr algn="l">
              <a:lnSpc>
                <a:spcPts val="2211"/>
              </a:lnSpc>
            </a:pPr>
            <a:endParaRPr lang="en-US" sz="1843">
              <a:solidFill>
                <a:srgbClr val="000000"/>
              </a:solidFill>
              <a:latin typeface="Poppins Light Bold"/>
              <a:ea typeface="Poppins Light Bold"/>
              <a:cs typeface="Poppins Light Bold"/>
              <a:sym typeface="Poppins Light Bold"/>
            </a:endParaRPr>
          </a:p>
          <a:p>
            <a:pPr algn="l">
              <a:lnSpc>
                <a:spcPts val="2211"/>
              </a:lnSpc>
            </a:pPr>
            <a:r>
              <a:rPr lang="en-US" sz="1843">
                <a:solidFill>
                  <a:srgbClr val="000000"/>
                </a:solidFill>
                <a:latin typeface="Poppins Light Bold"/>
                <a:ea typeface="Poppins Light Bold"/>
                <a:cs typeface="Poppins Light Bold"/>
                <a:sym typeface="Poppins Light Bold"/>
              </a:rPr>
              <a:t>El tiempo invertido en reconocimientos médicos se considera tiempo efectivo de trabajo en el supuesto de que se realizan durante la jornada. Si se llevan a cabo fuera de esta, se descontará el tiempo invertido en ellos.</a:t>
            </a:r>
          </a:p>
          <a:p>
            <a:pPr algn="l">
              <a:lnSpc>
                <a:spcPts val="2211"/>
              </a:lnSpc>
            </a:pPr>
            <a:r>
              <a:rPr lang="en-US" sz="1843">
                <a:solidFill>
                  <a:srgbClr val="000000"/>
                </a:solidFill>
                <a:latin typeface="Poppins Light Bold"/>
                <a:ea typeface="Poppins Light Bold"/>
                <a:cs typeface="Poppins Light Bold"/>
                <a:sym typeface="Poppins Light Bold"/>
              </a:rPr>
              <a:t>El acceso a la información médica personal se limitará al personal médico y a las autoridades sanitarias. No se podrá facilitar al empresario u otros sin el consentimiento expreso del trabajador.</a:t>
            </a:r>
          </a:p>
          <a:p>
            <a:pPr algn="l">
              <a:lnSpc>
                <a:spcPts val="2211"/>
              </a:lnSpc>
            </a:pPr>
            <a:r>
              <a:rPr lang="en-US" sz="1843">
                <a:solidFill>
                  <a:srgbClr val="000000"/>
                </a:solidFill>
                <a:latin typeface="Poppins Light Bold"/>
                <a:ea typeface="Poppins Light Bold"/>
                <a:cs typeface="Poppins Light Bold"/>
                <a:sym typeface="Poppins Light Bold"/>
              </a:rPr>
              <a:t>El empresario será informado sobre la conclusión sobre la aptitud o no aptitud, para el desarrollo del trabajo.</a:t>
            </a:r>
          </a:p>
          <a:p>
            <a:pPr algn="l">
              <a:lnSpc>
                <a:spcPts val="2494"/>
              </a:lnSpc>
            </a:pPr>
            <a:endParaRPr lang="en-US" sz="1843">
              <a:solidFill>
                <a:srgbClr val="000000"/>
              </a:solidFill>
              <a:latin typeface="Poppins Light Bold"/>
              <a:ea typeface="Poppins Light Bold"/>
              <a:cs typeface="Poppins Light Bold"/>
              <a:sym typeface="Poppins Light Bold"/>
            </a:endParaRPr>
          </a:p>
          <a:p>
            <a:pPr algn="l">
              <a:lnSpc>
                <a:spcPts val="2494"/>
              </a:lnSpc>
            </a:pPr>
            <a:endParaRPr lang="en-US" sz="1843">
              <a:solidFill>
                <a:srgbClr val="000000"/>
              </a:solidFill>
              <a:latin typeface="Poppins Light Bold"/>
              <a:ea typeface="Poppins Light Bold"/>
              <a:cs typeface="Poppins Light Bold"/>
              <a:sym typeface="Poppins Light Bold"/>
            </a:endParaRPr>
          </a:p>
        </p:txBody>
      </p:sp>
      <p:sp>
        <p:nvSpPr>
          <p:cNvPr id="18" name="TextBox 18"/>
          <p:cNvSpPr txBox="1"/>
          <p:nvPr/>
        </p:nvSpPr>
        <p:spPr>
          <a:xfrm>
            <a:off x="6196204" y="619599"/>
            <a:ext cx="5863651" cy="1334750"/>
          </a:xfrm>
          <a:prstGeom prst="rect">
            <a:avLst/>
          </a:prstGeom>
        </p:spPr>
        <p:txBody>
          <a:bodyPr lIns="0" tIns="0" rIns="0" bIns="0" rtlCol="0" anchor="t">
            <a:spAutoFit/>
          </a:bodyPr>
          <a:lstStyle/>
          <a:p>
            <a:pPr algn="ctr">
              <a:lnSpc>
                <a:spcPts val="5387"/>
              </a:lnSpc>
              <a:spcBef>
                <a:spcPct val="0"/>
              </a:spcBef>
            </a:pPr>
            <a:r>
              <a:rPr lang="en-US" sz="3848" b="1">
                <a:solidFill>
                  <a:srgbClr val="000000"/>
                </a:solidFill>
                <a:latin typeface="Now Medium"/>
                <a:ea typeface="Now Medium"/>
                <a:cs typeface="Now Medium"/>
                <a:sym typeface="Now Medium"/>
              </a:rPr>
              <a:t>DEBER DE VIGILANCIA DE LA SALUD</a:t>
            </a:r>
          </a:p>
        </p:txBody>
      </p:sp>
      <p:sp>
        <p:nvSpPr>
          <p:cNvPr id="19" name="TextBox 19"/>
          <p:cNvSpPr txBox="1"/>
          <p:nvPr/>
        </p:nvSpPr>
        <p:spPr>
          <a:xfrm>
            <a:off x="6303818" y="2198359"/>
            <a:ext cx="5680364" cy="255515"/>
          </a:xfrm>
          <a:prstGeom prst="rect">
            <a:avLst/>
          </a:prstGeom>
        </p:spPr>
        <p:txBody>
          <a:bodyPr lIns="0" tIns="0" rIns="0" bIns="0" rtlCol="0" anchor="t">
            <a:spAutoFit/>
          </a:bodyPr>
          <a:lstStyle/>
          <a:p>
            <a:pPr algn="ctr">
              <a:lnSpc>
                <a:spcPts val="2020"/>
              </a:lnSpc>
            </a:pPr>
            <a:r>
              <a:rPr lang="en-US" sz="1924">
                <a:solidFill>
                  <a:srgbClr val="000000"/>
                </a:solidFill>
                <a:latin typeface="Poppins Light Bold"/>
                <a:ea typeface="Poppins Light Bold"/>
                <a:cs typeface="Poppins Light Bold"/>
                <a:sym typeface="Poppins Light Bold"/>
              </a:rPr>
              <a:t>OBLIGACIÓN DE LA EMPRESA</a:t>
            </a:r>
          </a:p>
        </p:txBody>
      </p:sp>
      <p:sp>
        <p:nvSpPr>
          <p:cNvPr id="20" name="TextBox 20"/>
          <p:cNvSpPr txBox="1"/>
          <p:nvPr/>
        </p:nvSpPr>
        <p:spPr>
          <a:xfrm>
            <a:off x="6196204" y="2807396"/>
            <a:ext cx="5680364" cy="317197"/>
          </a:xfrm>
          <a:prstGeom prst="rect">
            <a:avLst/>
          </a:prstGeom>
        </p:spPr>
        <p:txBody>
          <a:bodyPr lIns="0" tIns="0" rIns="0" bIns="0" rtlCol="0" anchor="t">
            <a:spAutoFit/>
          </a:bodyPr>
          <a:lstStyle/>
          <a:p>
            <a:pPr algn="ctr">
              <a:lnSpc>
                <a:spcPts val="2363"/>
              </a:lnSpc>
            </a:pPr>
            <a:r>
              <a:rPr lang="en-US" sz="2250" b="1">
                <a:solidFill>
                  <a:srgbClr val="000000"/>
                </a:solidFill>
                <a:latin typeface="Now Medium"/>
                <a:ea typeface="Now Medium"/>
                <a:cs typeface="Now Medium"/>
                <a:sym typeface="Now Medium"/>
              </a:rPr>
              <a:t>Información bàsica: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2C8"/>
        </a:solidFill>
        <a:effectLst/>
      </p:bgPr>
    </p:bg>
    <p:spTree>
      <p:nvGrpSpPr>
        <p:cNvPr id="1" name=""/>
        <p:cNvGrpSpPr/>
        <p:nvPr/>
      </p:nvGrpSpPr>
      <p:grpSpPr>
        <a:xfrm>
          <a:off x="0" y="0"/>
          <a:ext cx="0" cy="0"/>
          <a:chOff x="0" y="0"/>
          <a:chExt cx="0" cy="0"/>
        </a:xfrm>
      </p:grpSpPr>
      <p:grpSp>
        <p:nvGrpSpPr>
          <p:cNvPr id="2" name="Group 2"/>
          <p:cNvGrpSpPr/>
          <p:nvPr/>
        </p:nvGrpSpPr>
        <p:grpSpPr>
          <a:xfrm>
            <a:off x="2098959" y="3930587"/>
            <a:ext cx="13464514" cy="6249823"/>
            <a:chOff x="0" y="0"/>
            <a:chExt cx="180151632" cy="83620982"/>
          </a:xfrm>
        </p:grpSpPr>
        <p:sp>
          <p:nvSpPr>
            <p:cNvPr id="3" name="Freeform 3"/>
            <p:cNvSpPr/>
            <p:nvPr/>
          </p:nvSpPr>
          <p:spPr>
            <a:xfrm>
              <a:off x="72390" y="72390"/>
              <a:ext cx="180006851" cy="83476203"/>
            </a:xfrm>
            <a:custGeom>
              <a:avLst/>
              <a:gdLst/>
              <a:ahLst/>
              <a:cxnLst/>
              <a:rect l="l" t="t" r="r" b="b"/>
              <a:pathLst>
                <a:path w="180006851" h="83476203">
                  <a:moveTo>
                    <a:pt x="0" y="0"/>
                  </a:moveTo>
                  <a:lnTo>
                    <a:pt x="180006851" y="0"/>
                  </a:lnTo>
                  <a:lnTo>
                    <a:pt x="180006851" y="83476203"/>
                  </a:lnTo>
                  <a:lnTo>
                    <a:pt x="0" y="83476203"/>
                  </a:lnTo>
                  <a:lnTo>
                    <a:pt x="0" y="0"/>
                  </a:lnTo>
                  <a:close/>
                </a:path>
              </a:pathLst>
            </a:custGeom>
            <a:solidFill>
              <a:srgbClr val="FFFFFF"/>
            </a:solidFill>
          </p:spPr>
          <p:txBody>
            <a:bodyPr/>
            <a:lstStyle/>
            <a:p>
              <a:endParaRPr lang="es-ES"/>
            </a:p>
          </p:txBody>
        </p:sp>
        <p:sp>
          <p:nvSpPr>
            <p:cNvPr id="4" name="Freeform 4"/>
            <p:cNvSpPr/>
            <p:nvPr/>
          </p:nvSpPr>
          <p:spPr>
            <a:xfrm>
              <a:off x="0" y="0"/>
              <a:ext cx="180151633" cy="83620980"/>
            </a:xfrm>
            <a:custGeom>
              <a:avLst/>
              <a:gdLst/>
              <a:ahLst/>
              <a:cxnLst/>
              <a:rect l="l" t="t" r="r" b="b"/>
              <a:pathLst>
                <a:path w="180151633" h="83620980">
                  <a:moveTo>
                    <a:pt x="180006848" y="83476201"/>
                  </a:moveTo>
                  <a:lnTo>
                    <a:pt x="180151633" y="83476201"/>
                  </a:lnTo>
                  <a:lnTo>
                    <a:pt x="180151633" y="83620980"/>
                  </a:lnTo>
                  <a:lnTo>
                    <a:pt x="180006848" y="83620980"/>
                  </a:lnTo>
                  <a:lnTo>
                    <a:pt x="180006848" y="83476201"/>
                  </a:lnTo>
                  <a:close/>
                  <a:moveTo>
                    <a:pt x="0" y="144780"/>
                  </a:moveTo>
                  <a:lnTo>
                    <a:pt x="144780" y="144780"/>
                  </a:lnTo>
                  <a:lnTo>
                    <a:pt x="144780" y="83476201"/>
                  </a:lnTo>
                  <a:lnTo>
                    <a:pt x="0" y="83476201"/>
                  </a:lnTo>
                  <a:lnTo>
                    <a:pt x="0" y="144780"/>
                  </a:lnTo>
                  <a:close/>
                  <a:moveTo>
                    <a:pt x="0" y="83476201"/>
                  </a:moveTo>
                  <a:lnTo>
                    <a:pt x="144780" y="83476201"/>
                  </a:lnTo>
                  <a:lnTo>
                    <a:pt x="144780" y="83620980"/>
                  </a:lnTo>
                  <a:lnTo>
                    <a:pt x="0" y="83620980"/>
                  </a:lnTo>
                  <a:lnTo>
                    <a:pt x="0" y="83476201"/>
                  </a:lnTo>
                  <a:close/>
                  <a:moveTo>
                    <a:pt x="180006848" y="144780"/>
                  </a:moveTo>
                  <a:lnTo>
                    <a:pt x="180151633" y="144780"/>
                  </a:lnTo>
                  <a:lnTo>
                    <a:pt x="180151633" y="83476201"/>
                  </a:lnTo>
                  <a:lnTo>
                    <a:pt x="180006848" y="83476201"/>
                  </a:lnTo>
                  <a:lnTo>
                    <a:pt x="180006848" y="144780"/>
                  </a:lnTo>
                  <a:close/>
                  <a:moveTo>
                    <a:pt x="144780" y="83476201"/>
                  </a:moveTo>
                  <a:lnTo>
                    <a:pt x="180006848" y="83476201"/>
                  </a:lnTo>
                  <a:lnTo>
                    <a:pt x="180006848" y="83620980"/>
                  </a:lnTo>
                  <a:lnTo>
                    <a:pt x="144780" y="83620980"/>
                  </a:lnTo>
                  <a:lnTo>
                    <a:pt x="144780" y="83476201"/>
                  </a:lnTo>
                  <a:close/>
                  <a:moveTo>
                    <a:pt x="180006848" y="0"/>
                  </a:moveTo>
                  <a:lnTo>
                    <a:pt x="180151633" y="0"/>
                  </a:lnTo>
                  <a:lnTo>
                    <a:pt x="180151633" y="144780"/>
                  </a:lnTo>
                  <a:lnTo>
                    <a:pt x="180006848" y="144780"/>
                  </a:lnTo>
                  <a:lnTo>
                    <a:pt x="180006848" y="0"/>
                  </a:lnTo>
                  <a:close/>
                  <a:moveTo>
                    <a:pt x="0" y="0"/>
                  </a:moveTo>
                  <a:lnTo>
                    <a:pt x="144780" y="0"/>
                  </a:lnTo>
                  <a:lnTo>
                    <a:pt x="144780" y="144780"/>
                  </a:lnTo>
                  <a:lnTo>
                    <a:pt x="0" y="144780"/>
                  </a:lnTo>
                  <a:lnTo>
                    <a:pt x="0" y="0"/>
                  </a:lnTo>
                  <a:close/>
                  <a:moveTo>
                    <a:pt x="144780" y="0"/>
                  </a:moveTo>
                  <a:lnTo>
                    <a:pt x="180006848" y="0"/>
                  </a:lnTo>
                  <a:lnTo>
                    <a:pt x="180006848" y="144780"/>
                  </a:lnTo>
                  <a:lnTo>
                    <a:pt x="144780" y="144780"/>
                  </a:lnTo>
                  <a:lnTo>
                    <a:pt x="144780" y="0"/>
                  </a:lnTo>
                  <a:close/>
                </a:path>
              </a:pathLst>
            </a:custGeom>
            <a:solidFill>
              <a:srgbClr val="000000"/>
            </a:solidFill>
          </p:spPr>
          <p:txBody>
            <a:bodyPr/>
            <a:lstStyle/>
            <a:p>
              <a:endParaRPr lang="es-ES"/>
            </a:p>
          </p:txBody>
        </p:sp>
      </p:grpSp>
      <p:grpSp>
        <p:nvGrpSpPr>
          <p:cNvPr id="5" name="Group 5"/>
          <p:cNvGrpSpPr/>
          <p:nvPr/>
        </p:nvGrpSpPr>
        <p:grpSpPr>
          <a:xfrm>
            <a:off x="2349090" y="9754369"/>
            <a:ext cx="13214383" cy="596822"/>
            <a:chOff x="0" y="0"/>
            <a:chExt cx="80642509" cy="3642188"/>
          </a:xfrm>
        </p:grpSpPr>
        <p:sp>
          <p:nvSpPr>
            <p:cNvPr id="6" name="Freeform 6"/>
            <p:cNvSpPr/>
            <p:nvPr/>
          </p:nvSpPr>
          <p:spPr>
            <a:xfrm>
              <a:off x="72390" y="72390"/>
              <a:ext cx="80497731" cy="3497408"/>
            </a:xfrm>
            <a:custGeom>
              <a:avLst/>
              <a:gdLst/>
              <a:ahLst/>
              <a:cxnLst/>
              <a:rect l="l" t="t" r="r" b="b"/>
              <a:pathLst>
                <a:path w="80497731" h="3497408">
                  <a:moveTo>
                    <a:pt x="0" y="0"/>
                  </a:moveTo>
                  <a:lnTo>
                    <a:pt x="80497731" y="0"/>
                  </a:lnTo>
                  <a:lnTo>
                    <a:pt x="80497731" y="3497408"/>
                  </a:lnTo>
                  <a:lnTo>
                    <a:pt x="0" y="3497408"/>
                  </a:lnTo>
                  <a:lnTo>
                    <a:pt x="0" y="0"/>
                  </a:lnTo>
                  <a:close/>
                </a:path>
              </a:pathLst>
            </a:custGeom>
            <a:solidFill>
              <a:srgbClr val="FFF6D0"/>
            </a:solidFill>
          </p:spPr>
          <p:txBody>
            <a:bodyPr/>
            <a:lstStyle/>
            <a:p>
              <a:endParaRPr lang="es-ES"/>
            </a:p>
          </p:txBody>
        </p:sp>
        <p:sp>
          <p:nvSpPr>
            <p:cNvPr id="7" name="Freeform 7"/>
            <p:cNvSpPr/>
            <p:nvPr/>
          </p:nvSpPr>
          <p:spPr>
            <a:xfrm>
              <a:off x="0" y="0"/>
              <a:ext cx="80642507" cy="3642187"/>
            </a:xfrm>
            <a:custGeom>
              <a:avLst/>
              <a:gdLst/>
              <a:ahLst/>
              <a:cxnLst/>
              <a:rect l="l" t="t" r="r" b="b"/>
              <a:pathLst>
                <a:path w="80642507" h="3642187">
                  <a:moveTo>
                    <a:pt x="80497728" y="3497407"/>
                  </a:moveTo>
                  <a:lnTo>
                    <a:pt x="80642507" y="3497407"/>
                  </a:lnTo>
                  <a:lnTo>
                    <a:pt x="80642507" y="3642187"/>
                  </a:lnTo>
                  <a:lnTo>
                    <a:pt x="80497728" y="3642187"/>
                  </a:lnTo>
                  <a:lnTo>
                    <a:pt x="80497728" y="3497407"/>
                  </a:lnTo>
                  <a:close/>
                  <a:moveTo>
                    <a:pt x="0" y="144780"/>
                  </a:moveTo>
                  <a:lnTo>
                    <a:pt x="144780" y="144780"/>
                  </a:lnTo>
                  <a:lnTo>
                    <a:pt x="144780" y="3497407"/>
                  </a:lnTo>
                  <a:lnTo>
                    <a:pt x="0" y="3497407"/>
                  </a:lnTo>
                  <a:lnTo>
                    <a:pt x="0" y="144780"/>
                  </a:lnTo>
                  <a:close/>
                  <a:moveTo>
                    <a:pt x="0" y="3497407"/>
                  </a:moveTo>
                  <a:lnTo>
                    <a:pt x="144780" y="3497407"/>
                  </a:lnTo>
                  <a:lnTo>
                    <a:pt x="144780" y="3642187"/>
                  </a:lnTo>
                  <a:lnTo>
                    <a:pt x="0" y="3642187"/>
                  </a:lnTo>
                  <a:lnTo>
                    <a:pt x="0" y="3497407"/>
                  </a:lnTo>
                  <a:close/>
                  <a:moveTo>
                    <a:pt x="80497728" y="144780"/>
                  </a:moveTo>
                  <a:lnTo>
                    <a:pt x="80642507" y="144780"/>
                  </a:lnTo>
                  <a:lnTo>
                    <a:pt x="80642507" y="3497407"/>
                  </a:lnTo>
                  <a:lnTo>
                    <a:pt x="80497728" y="3497407"/>
                  </a:lnTo>
                  <a:lnTo>
                    <a:pt x="80497728" y="144780"/>
                  </a:lnTo>
                  <a:close/>
                  <a:moveTo>
                    <a:pt x="144780" y="3497407"/>
                  </a:moveTo>
                  <a:lnTo>
                    <a:pt x="80497728" y="3497407"/>
                  </a:lnTo>
                  <a:lnTo>
                    <a:pt x="80497728" y="3642187"/>
                  </a:lnTo>
                  <a:lnTo>
                    <a:pt x="144780" y="3642187"/>
                  </a:lnTo>
                  <a:lnTo>
                    <a:pt x="144780" y="3497407"/>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8" name="Group 8"/>
          <p:cNvGrpSpPr/>
          <p:nvPr/>
        </p:nvGrpSpPr>
        <p:grpSpPr>
          <a:xfrm>
            <a:off x="2098959" y="2134318"/>
            <a:ext cx="13464514" cy="1107672"/>
            <a:chOff x="0" y="0"/>
            <a:chExt cx="80642509" cy="6634138"/>
          </a:xfrm>
        </p:grpSpPr>
        <p:sp>
          <p:nvSpPr>
            <p:cNvPr id="9" name="Freeform 9"/>
            <p:cNvSpPr/>
            <p:nvPr/>
          </p:nvSpPr>
          <p:spPr>
            <a:xfrm>
              <a:off x="72390" y="72390"/>
              <a:ext cx="80497731" cy="6489358"/>
            </a:xfrm>
            <a:custGeom>
              <a:avLst/>
              <a:gdLst/>
              <a:ahLst/>
              <a:cxnLst/>
              <a:rect l="l" t="t" r="r" b="b"/>
              <a:pathLst>
                <a:path w="80497731" h="6489358">
                  <a:moveTo>
                    <a:pt x="0" y="0"/>
                  </a:moveTo>
                  <a:lnTo>
                    <a:pt x="80497731" y="0"/>
                  </a:lnTo>
                  <a:lnTo>
                    <a:pt x="80497731" y="6489358"/>
                  </a:lnTo>
                  <a:lnTo>
                    <a:pt x="0" y="6489358"/>
                  </a:lnTo>
                  <a:lnTo>
                    <a:pt x="0" y="0"/>
                  </a:lnTo>
                  <a:close/>
                </a:path>
              </a:pathLst>
            </a:custGeom>
            <a:solidFill>
              <a:srgbClr val="FFFFFF"/>
            </a:solidFill>
          </p:spPr>
          <p:txBody>
            <a:bodyPr/>
            <a:lstStyle/>
            <a:p>
              <a:endParaRPr lang="es-ES"/>
            </a:p>
          </p:txBody>
        </p:sp>
        <p:sp>
          <p:nvSpPr>
            <p:cNvPr id="10" name="Freeform 10"/>
            <p:cNvSpPr/>
            <p:nvPr/>
          </p:nvSpPr>
          <p:spPr>
            <a:xfrm>
              <a:off x="0" y="0"/>
              <a:ext cx="80642507" cy="6634138"/>
            </a:xfrm>
            <a:custGeom>
              <a:avLst/>
              <a:gdLst/>
              <a:ahLst/>
              <a:cxnLst/>
              <a:rect l="l" t="t" r="r" b="b"/>
              <a:pathLst>
                <a:path w="80642507" h="6634138">
                  <a:moveTo>
                    <a:pt x="80497728" y="6489358"/>
                  </a:moveTo>
                  <a:lnTo>
                    <a:pt x="80642507" y="6489358"/>
                  </a:lnTo>
                  <a:lnTo>
                    <a:pt x="80642507" y="6634138"/>
                  </a:lnTo>
                  <a:lnTo>
                    <a:pt x="80497728" y="6634138"/>
                  </a:lnTo>
                  <a:lnTo>
                    <a:pt x="80497728" y="6489358"/>
                  </a:lnTo>
                  <a:close/>
                  <a:moveTo>
                    <a:pt x="0" y="144780"/>
                  </a:moveTo>
                  <a:lnTo>
                    <a:pt x="144780" y="144780"/>
                  </a:lnTo>
                  <a:lnTo>
                    <a:pt x="144780" y="6489358"/>
                  </a:lnTo>
                  <a:lnTo>
                    <a:pt x="0" y="6489358"/>
                  </a:lnTo>
                  <a:lnTo>
                    <a:pt x="0" y="144780"/>
                  </a:lnTo>
                  <a:close/>
                  <a:moveTo>
                    <a:pt x="0" y="6489358"/>
                  </a:moveTo>
                  <a:lnTo>
                    <a:pt x="144780" y="6489358"/>
                  </a:lnTo>
                  <a:lnTo>
                    <a:pt x="144780" y="6634138"/>
                  </a:lnTo>
                  <a:lnTo>
                    <a:pt x="0" y="6634138"/>
                  </a:lnTo>
                  <a:lnTo>
                    <a:pt x="0" y="6489358"/>
                  </a:lnTo>
                  <a:close/>
                  <a:moveTo>
                    <a:pt x="80497728" y="144780"/>
                  </a:moveTo>
                  <a:lnTo>
                    <a:pt x="80642507" y="144780"/>
                  </a:lnTo>
                  <a:lnTo>
                    <a:pt x="80642507" y="6489358"/>
                  </a:lnTo>
                  <a:lnTo>
                    <a:pt x="80497728" y="6489358"/>
                  </a:lnTo>
                  <a:lnTo>
                    <a:pt x="80497728" y="144780"/>
                  </a:lnTo>
                  <a:close/>
                  <a:moveTo>
                    <a:pt x="144780" y="6489358"/>
                  </a:moveTo>
                  <a:lnTo>
                    <a:pt x="80497728" y="6489358"/>
                  </a:lnTo>
                  <a:lnTo>
                    <a:pt x="80497728" y="6634138"/>
                  </a:lnTo>
                  <a:lnTo>
                    <a:pt x="144780" y="6634138"/>
                  </a:lnTo>
                  <a:lnTo>
                    <a:pt x="144780" y="6489358"/>
                  </a:lnTo>
                  <a:close/>
                  <a:moveTo>
                    <a:pt x="80497728" y="0"/>
                  </a:moveTo>
                  <a:lnTo>
                    <a:pt x="80642507" y="0"/>
                  </a:lnTo>
                  <a:lnTo>
                    <a:pt x="80642507" y="144780"/>
                  </a:lnTo>
                  <a:lnTo>
                    <a:pt x="80497728" y="144780"/>
                  </a:lnTo>
                  <a:lnTo>
                    <a:pt x="80497728" y="0"/>
                  </a:lnTo>
                  <a:close/>
                  <a:moveTo>
                    <a:pt x="0" y="0"/>
                  </a:moveTo>
                  <a:lnTo>
                    <a:pt x="144780" y="0"/>
                  </a:lnTo>
                  <a:lnTo>
                    <a:pt x="144780" y="144780"/>
                  </a:lnTo>
                  <a:lnTo>
                    <a:pt x="0" y="144780"/>
                  </a:lnTo>
                  <a:lnTo>
                    <a:pt x="0" y="0"/>
                  </a:lnTo>
                  <a:close/>
                  <a:moveTo>
                    <a:pt x="144780" y="0"/>
                  </a:moveTo>
                  <a:lnTo>
                    <a:pt x="80497728" y="0"/>
                  </a:lnTo>
                  <a:lnTo>
                    <a:pt x="80497728" y="144780"/>
                  </a:lnTo>
                  <a:lnTo>
                    <a:pt x="144780" y="144780"/>
                  </a:lnTo>
                  <a:lnTo>
                    <a:pt x="144780" y="0"/>
                  </a:lnTo>
                  <a:close/>
                </a:path>
              </a:pathLst>
            </a:custGeom>
            <a:solidFill>
              <a:srgbClr val="000000"/>
            </a:solidFill>
          </p:spPr>
          <p:txBody>
            <a:bodyPr/>
            <a:lstStyle/>
            <a:p>
              <a:endParaRPr lang="es-ES"/>
            </a:p>
          </p:txBody>
        </p:sp>
      </p:grpSp>
      <p:grpSp>
        <p:nvGrpSpPr>
          <p:cNvPr id="11" name="Group 11"/>
          <p:cNvGrpSpPr/>
          <p:nvPr/>
        </p:nvGrpSpPr>
        <p:grpSpPr>
          <a:xfrm>
            <a:off x="2098959" y="3241990"/>
            <a:ext cx="13464514" cy="649541"/>
            <a:chOff x="0" y="0"/>
            <a:chExt cx="107948136" cy="5207519"/>
          </a:xfrm>
        </p:grpSpPr>
        <p:sp>
          <p:nvSpPr>
            <p:cNvPr id="12" name="Freeform 12"/>
            <p:cNvSpPr/>
            <p:nvPr/>
          </p:nvSpPr>
          <p:spPr>
            <a:xfrm>
              <a:off x="72390" y="72390"/>
              <a:ext cx="107803357" cy="5062740"/>
            </a:xfrm>
            <a:custGeom>
              <a:avLst/>
              <a:gdLst/>
              <a:ahLst/>
              <a:cxnLst/>
              <a:rect l="l" t="t" r="r" b="b"/>
              <a:pathLst>
                <a:path w="107803357" h="5062740">
                  <a:moveTo>
                    <a:pt x="0" y="0"/>
                  </a:moveTo>
                  <a:lnTo>
                    <a:pt x="107803357" y="0"/>
                  </a:lnTo>
                  <a:lnTo>
                    <a:pt x="107803357" y="5062740"/>
                  </a:lnTo>
                  <a:lnTo>
                    <a:pt x="0" y="5062740"/>
                  </a:lnTo>
                  <a:lnTo>
                    <a:pt x="0" y="0"/>
                  </a:lnTo>
                  <a:close/>
                </a:path>
              </a:pathLst>
            </a:custGeom>
            <a:solidFill>
              <a:srgbClr val="FFF6D0"/>
            </a:solidFill>
          </p:spPr>
          <p:txBody>
            <a:bodyPr/>
            <a:lstStyle/>
            <a:p>
              <a:endParaRPr lang="es-ES"/>
            </a:p>
          </p:txBody>
        </p:sp>
        <p:sp>
          <p:nvSpPr>
            <p:cNvPr id="13" name="Freeform 13"/>
            <p:cNvSpPr/>
            <p:nvPr/>
          </p:nvSpPr>
          <p:spPr>
            <a:xfrm>
              <a:off x="0" y="0"/>
              <a:ext cx="107948140" cy="5207519"/>
            </a:xfrm>
            <a:custGeom>
              <a:avLst/>
              <a:gdLst/>
              <a:ahLst/>
              <a:cxnLst/>
              <a:rect l="l" t="t" r="r" b="b"/>
              <a:pathLst>
                <a:path w="107948140" h="5207519">
                  <a:moveTo>
                    <a:pt x="107803355" y="5062739"/>
                  </a:moveTo>
                  <a:lnTo>
                    <a:pt x="107948140" y="5062739"/>
                  </a:lnTo>
                  <a:lnTo>
                    <a:pt x="107948140" y="5207519"/>
                  </a:lnTo>
                  <a:lnTo>
                    <a:pt x="107803355" y="5207519"/>
                  </a:lnTo>
                  <a:lnTo>
                    <a:pt x="107803355" y="5062739"/>
                  </a:lnTo>
                  <a:close/>
                  <a:moveTo>
                    <a:pt x="0" y="144780"/>
                  </a:moveTo>
                  <a:lnTo>
                    <a:pt x="144780" y="144780"/>
                  </a:lnTo>
                  <a:lnTo>
                    <a:pt x="144780" y="5062739"/>
                  </a:lnTo>
                  <a:lnTo>
                    <a:pt x="0" y="5062739"/>
                  </a:lnTo>
                  <a:lnTo>
                    <a:pt x="0" y="144780"/>
                  </a:lnTo>
                  <a:close/>
                  <a:moveTo>
                    <a:pt x="0" y="5062739"/>
                  </a:moveTo>
                  <a:lnTo>
                    <a:pt x="144780" y="5062739"/>
                  </a:lnTo>
                  <a:lnTo>
                    <a:pt x="144780" y="5207519"/>
                  </a:lnTo>
                  <a:lnTo>
                    <a:pt x="0" y="5207519"/>
                  </a:lnTo>
                  <a:lnTo>
                    <a:pt x="0" y="5062739"/>
                  </a:lnTo>
                  <a:close/>
                  <a:moveTo>
                    <a:pt x="107803355" y="144780"/>
                  </a:moveTo>
                  <a:lnTo>
                    <a:pt x="107948140" y="144780"/>
                  </a:lnTo>
                  <a:lnTo>
                    <a:pt x="107948140" y="5062739"/>
                  </a:lnTo>
                  <a:lnTo>
                    <a:pt x="107803355" y="5062739"/>
                  </a:lnTo>
                  <a:lnTo>
                    <a:pt x="107803355" y="144780"/>
                  </a:lnTo>
                  <a:close/>
                  <a:moveTo>
                    <a:pt x="144780" y="5062739"/>
                  </a:moveTo>
                  <a:lnTo>
                    <a:pt x="107803355" y="5062739"/>
                  </a:lnTo>
                  <a:lnTo>
                    <a:pt x="107803355" y="5207519"/>
                  </a:lnTo>
                  <a:lnTo>
                    <a:pt x="144780" y="5207519"/>
                  </a:lnTo>
                  <a:lnTo>
                    <a:pt x="144780" y="5062739"/>
                  </a:lnTo>
                  <a:close/>
                  <a:moveTo>
                    <a:pt x="107803355" y="0"/>
                  </a:moveTo>
                  <a:lnTo>
                    <a:pt x="107948140" y="0"/>
                  </a:lnTo>
                  <a:lnTo>
                    <a:pt x="107948140" y="144780"/>
                  </a:lnTo>
                  <a:lnTo>
                    <a:pt x="107803355" y="144780"/>
                  </a:lnTo>
                  <a:lnTo>
                    <a:pt x="107803355" y="0"/>
                  </a:lnTo>
                  <a:close/>
                  <a:moveTo>
                    <a:pt x="0" y="0"/>
                  </a:moveTo>
                  <a:lnTo>
                    <a:pt x="144780" y="0"/>
                  </a:lnTo>
                  <a:lnTo>
                    <a:pt x="144780" y="144780"/>
                  </a:lnTo>
                  <a:lnTo>
                    <a:pt x="0" y="144780"/>
                  </a:lnTo>
                  <a:lnTo>
                    <a:pt x="0" y="0"/>
                  </a:lnTo>
                  <a:close/>
                  <a:moveTo>
                    <a:pt x="144780" y="0"/>
                  </a:moveTo>
                  <a:lnTo>
                    <a:pt x="107803355" y="0"/>
                  </a:lnTo>
                  <a:lnTo>
                    <a:pt x="107803355" y="144780"/>
                  </a:lnTo>
                  <a:lnTo>
                    <a:pt x="144780" y="144780"/>
                  </a:lnTo>
                  <a:lnTo>
                    <a:pt x="144780" y="0"/>
                  </a:lnTo>
                  <a:close/>
                </a:path>
              </a:pathLst>
            </a:custGeom>
            <a:solidFill>
              <a:srgbClr val="000000"/>
            </a:solidFill>
          </p:spPr>
          <p:txBody>
            <a:bodyPr/>
            <a:lstStyle/>
            <a:p>
              <a:endParaRPr lang="es-ES"/>
            </a:p>
          </p:txBody>
        </p:sp>
      </p:grpSp>
      <p:grpSp>
        <p:nvGrpSpPr>
          <p:cNvPr id="14" name="Group 14"/>
          <p:cNvGrpSpPr/>
          <p:nvPr/>
        </p:nvGrpSpPr>
        <p:grpSpPr>
          <a:xfrm>
            <a:off x="2098959" y="672840"/>
            <a:ext cx="13464514" cy="1461478"/>
            <a:chOff x="0" y="0"/>
            <a:chExt cx="180151632" cy="19554188"/>
          </a:xfrm>
        </p:grpSpPr>
        <p:sp>
          <p:nvSpPr>
            <p:cNvPr id="15" name="Freeform 15"/>
            <p:cNvSpPr/>
            <p:nvPr/>
          </p:nvSpPr>
          <p:spPr>
            <a:xfrm>
              <a:off x="72390" y="72390"/>
              <a:ext cx="180006851" cy="19409408"/>
            </a:xfrm>
            <a:custGeom>
              <a:avLst/>
              <a:gdLst/>
              <a:ahLst/>
              <a:cxnLst/>
              <a:rect l="l" t="t" r="r" b="b"/>
              <a:pathLst>
                <a:path w="180006851" h="19409408">
                  <a:moveTo>
                    <a:pt x="0" y="0"/>
                  </a:moveTo>
                  <a:lnTo>
                    <a:pt x="180006851" y="0"/>
                  </a:lnTo>
                  <a:lnTo>
                    <a:pt x="180006851" y="19409408"/>
                  </a:lnTo>
                  <a:lnTo>
                    <a:pt x="0" y="19409408"/>
                  </a:lnTo>
                  <a:lnTo>
                    <a:pt x="0" y="0"/>
                  </a:lnTo>
                  <a:close/>
                </a:path>
              </a:pathLst>
            </a:custGeom>
            <a:solidFill>
              <a:srgbClr val="FFF6D0"/>
            </a:solidFill>
          </p:spPr>
          <p:txBody>
            <a:bodyPr/>
            <a:lstStyle/>
            <a:p>
              <a:endParaRPr lang="es-ES"/>
            </a:p>
          </p:txBody>
        </p:sp>
        <p:sp>
          <p:nvSpPr>
            <p:cNvPr id="16" name="Freeform 16"/>
            <p:cNvSpPr/>
            <p:nvPr/>
          </p:nvSpPr>
          <p:spPr>
            <a:xfrm>
              <a:off x="0" y="0"/>
              <a:ext cx="180151633" cy="19554188"/>
            </a:xfrm>
            <a:custGeom>
              <a:avLst/>
              <a:gdLst/>
              <a:ahLst/>
              <a:cxnLst/>
              <a:rect l="l" t="t" r="r" b="b"/>
              <a:pathLst>
                <a:path w="180151633" h="19554188">
                  <a:moveTo>
                    <a:pt x="180006848" y="19409408"/>
                  </a:moveTo>
                  <a:lnTo>
                    <a:pt x="180151633" y="19409408"/>
                  </a:lnTo>
                  <a:lnTo>
                    <a:pt x="180151633" y="19554188"/>
                  </a:lnTo>
                  <a:lnTo>
                    <a:pt x="180006848" y="19554188"/>
                  </a:lnTo>
                  <a:lnTo>
                    <a:pt x="180006848" y="19409408"/>
                  </a:lnTo>
                  <a:close/>
                  <a:moveTo>
                    <a:pt x="0" y="144780"/>
                  </a:moveTo>
                  <a:lnTo>
                    <a:pt x="144780" y="144780"/>
                  </a:lnTo>
                  <a:lnTo>
                    <a:pt x="144780" y="19409408"/>
                  </a:lnTo>
                  <a:lnTo>
                    <a:pt x="0" y="19409408"/>
                  </a:lnTo>
                  <a:lnTo>
                    <a:pt x="0" y="144780"/>
                  </a:lnTo>
                  <a:close/>
                  <a:moveTo>
                    <a:pt x="0" y="19409408"/>
                  </a:moveTo>
                  <a:lnTo>
                    <a:pt x="144780" y="19409408"/>
                  </a:lnTo>
                  <a:lnTo>
                    <a:pt x="144780" y="19554188"/>
                  </a:lnTo>
                  <a:lnTo>
                    <a:pt x="0" y="19554188"/>
                  </a:lnTo>
                  <a:lnTo>
                    <a:pt x="0" y="19409408"/>
                  </a:lnTo>
                  <a:close/>
                  <a:moveTo>
                    <a:pt x="180006848" y="144780"/>
                  </a:moveTo>
                  <a:lnTo>
                    <a:pt x="180151633" y="144780"/>
                  </a:lnTo>
                  <a:lnTo>
                    <a:pt x="180151633" y="19409408"/>
                  </a:lnTo>
                  <a:lnTo>
                    <a:pt x="180006848" y="19409408"/>
                  </a:lnTo>
                  <a:lnTo>
                    <a:pt x="180006848" y="144780"/>
                  </a:lnTo>
                  <a:close/>
                  <a:moveTo>
                    <a:pt x="144780" y="19409408"/>
                  </a:moveTo>
                  <a:lnTo>
                    <a:pt x="180006848" y="19409408"/>
                  </a:lnTo>
                  <a:lnTo>
                    <a:pt x="180006848" y="19554188"/>
                  </a:lnTo>
                  <a:lnTo>
                    <a:pt x="144780" y="19554188"/>
                  </a:lnTo>
                  <a:lnTo>
                    <a:pt x="144780" y="19409408"/>
                  </a:lnTo>
                  <a:close/>
                  <a:moveTo>
                    <a:pt x="180006848" y="0"/>
                  </a:moveTo>
                  <a:lnTo>
                    <a:pt x="180151633" y="0"/>
                  </a:lnTo>
                  <a:lnTo>
                    <a:pt x="180151633" y="144780"/>
                  </a:lnTo>
                  <a:lnTo>
                    <a:pt x="180006848" y="144780"/>
                  </a:lnTo>
                  <a:lnTo>
                    <a:pt x="180006848" y="0"/>
                  </a:lnTo>
                  <a:close/>
                  <a:moveTo>
                    <a:pt x="0" y="0"/>
                  </a:moveTo>
                  <a:lnTo>
                    <a:pt x="144780" y="0"/>
                  </a:lnTo>
                  <a:lnTo>
                    <a:pt x="144780" y="144780"/>
                  </a:lnTo>
                  <a:lnTo>
                    <a:pt x="0" y="144780"/>
                  </a:lnTo>
                  <a:lnTo>
                    <a:pt x="0" y="0"/>
                  </a:lnTo>
                  <a:close/>
                  <a:moveTo>
                    <a:pt x="144780" y="0"/>
                  </a:moveTo>
                  <a:lnTo>
                    <a:pt x="180006848" y="0"/>
                  </a:lnTo>
                  <a:lnTo>
                    <a:pt x="180006848" y="144780"/>
                  </a:lnTo>
                  <a:lnTo>
                    <a:pt x="144780" y="144780"/>
                  </a:lnTo>
                  <a:lnTo>
                    <a:pt x="144780" y="0"/>
                  </a:lnTo>
                  <a:close/>
                </a:path>
              </a:pathLst>
            </a:custGeom>
            <a:solidFill>
              <a:srgbClr val="000000"/>
            </a:solidFill>
          </p:spPr>
          <p:txBody>
            <a:bodyPr/>
            <a:lstStyle/>
            <a:p>
              <a:endParaRPr lang="es-ES"/>
            </a:p>
          </p:txBody>
        </p:sp>
      </p:grpSp>
      <p:sp>
        <p:nvSpPr>
          <p:cNvPr id="17" name="TextBox 17"/>
          <p:cNvSpPr txBox="1"/>
          <p:nvPr/>
        </p:nvSpPr>
        <p:spPr>
          <a:xfrm>
            <a:off x="2349090" y="4015984"/>
            <a:ext cx="13214383" cy="6543675"/>
          </a:xfrm>
          <a:prstGeom prst="rect">
            <a:avLst/>
          </a:prstGeom>
        </p:spPr>
        <p:txBody>
          <a:bodyPr lIns="0" tIns="0" rIns="0" bIns="0" rtlCol="0" anchor="t">
            <a:spAutoFit/>
          </a:bodyPr>
          <a:lstStyle/>
          <a:p>
            <a:pPr algn="l">
              <a:lnSpc>
                <a:spcPts val="2384"/>
              </a:lnSpc>
            </a:pPr>
            <a:endParaRPr/>
          </a:p>
          <a:p>
            <a:pPr algn="l">
              <a:lnSpc>
                <a:spcPts val="2384"/>
              </a:lnSpc>
            </a:pPr>
            <a:r>
              <a:rPr lang="en-US" sz="1987">
                <a:solidFill>
                  <a:srgbClr val="000000"/>
                </a:solidFill>
                <a:latin typeface="Poppins Light Bold"/>
                <a:ea typeface="Poppins Light Bold"/>
                <a:cs typeface="Poppins Light Bold"/>
                <a:sym typeface="Poppins Light Bold"/>
              </a:rPr>
              <a:t>Se tiene que prestar una especial atención a la protección de la seguridad y salud de colectivos especialmente sensibles: </a:t>
            </a:r>
          </a:p>
          <a:p>
            <a:pPr marL="429051" lvl="1" indent="-214526" algn="l">
              <a:lnSpc>
                <a:spcPts val="2384"/>
              </a:lnSpc>
              <a:buFont typeface="Arial"/>
              <a:buChar char="•"/>
            </a:pPr>
            <a:r>
              <a:rPr lang="en-US" sz="1987">
                <a:solidFill>
                  <a:srgbClr val="000000"/>
                </a:solidFill>
                <a:latin typeface="Poppins Light Bold"/>
                <a:ea typeface="Poppins Light Bold"/>
                <a:cs typeface="Poppins Light Bold"/>
                <a:sym typeface="Poppins Light Bold"/>
              </a:rPr>
              <a:t>Protección de trabajadores especialmente sensibles a determinados riesgos. Estos trabajadores son aquellos que, ya sea por diversidad funcional física, mental o sensoriales, alergias, enfermedades crónicas, etc, son especialmente sensibles a determinados riesgos presentes en el trabajo. </a:t>
            </a:r>
          </a:p>
          <a:p>
            <a:pPr marL="429051" lvl="1" indent="-214526" algn="l">
              <a:lnSpc>
                <a:spcPts val="2384"/>
              </a:lnSpc>
              <a:buFont typeface="Arial"/>
              <a:buChar char="•"/>
            </a:pPr>
            <a:r>
              <a:rPr lang="en-US" sz="1987">
                <a:solidFill>
                  <a:srgbClr val="000000"/>
                </a:solidFill>
                <a:latin typeface="Poppins Light Bold"/>
                <a:ea typeface="Poppins Light Bold"/>
                <a:cs typeface="Poppins Light Bold"/>
                <a:sym typeface="Poppins Light Bold"/>
              </a:rPr>
              <a:t>Protección de la maternidad y la lactancia. Cuando la evaluación de riesgos indico que existen riesgos para su salud, el empresario adaptará las condiciones de jornada laboral para la trabajadora afectada. Si no fuera posible o resultara insuficiente, la trabajadora tendrá que ejercer otro lugar o función diferente, compatible con su estado. Si no existiera, podrá ser destinada a un lugar no correspondiente en sus grupo o categoría equivalente, si bien no fuera posible, se le suspenderá el contrato por riesgo para el embarazo o durante la lactancia.</a:t>
            </a:r>
          </a:p>
          <a:p>
            <a:pPr marL="429051" lvl="1" indent="-214526" algn="l">
              <a:lnSpc>
                <a:spcPts val="2384"/>
              </a:lnSpc>
              <a:buFont typeface="Arial"/>
              <a:buChar char="•"/>
            </a:pPr>
            <a:r>
              <a:rPr lang="en-US" sz="1987">
                <a:solidFill>
                  <a:srgbClr val="000000"/>
                </a:solidFill>
                <a:latin typeface="Poppins Light Bold"/>
                <a:ea typeface="Poppins Light Bold"/>
                <a:cs typeface="Poppins Light Bold"/>
                <a:sym typeface="Poppins Light Bold"/>
              </a:rPr>
              <a:t>Protección de los menores de 18 años. Se hará una evaluación de riesgos de los puestos de trabajo que vayan a ocupar estos trabajadores, y antes de cualquier modificación importante de sus condiciones de trabajo. En esta evaluación se tendrán en cuenta los riesgos derivados de su falta de experiencia, de su inmadurez y de su desarrollo todavía incompleto. En todo caso, el empresario informará estos jóvenes y a sus padres o tutores, sobre los riesgos y medidas de seguridad y protección para su seguridad y salud.</a:t>
            </a:r>
          </a:p>
          <a:p>
            <a:pPr algn="l">
              <a:lnSpc>
                <a:spcPts val="2384"/>
              </a:lnSpc>
            </a:pPr>
            <a:endParaRPr lang="en-US" sz="1987">
              <a:solidFill>
                <a:srgbClr val="000000"/>
              </a:solidFill>
              <a:latin typeface="Poppins Light Bold"/>
              <a:ea typeface="Poppins Light Bold"/>
              <a:cs typeface="Poppins Light Bold"/>
              <a:sym typeface="Poppins Light Bold"/>
            </a:endParaRPr>
          </a:p>
          <a:p>
            <a:pPr algn="l">
              <a:lnSpc>
                <a:spcPts val="2384"/>
              </a:lnSpc>
            </a:pPr>
            <a:endParaRPr lang="en-US" sz="1987">
              <a:solidFill>
                <a:srgbClr val="000000"/>
              </a:solidFill>
              <a:latin typeface="Poppins Light Bold"/>
              <a:ea typeface="Poppins Light Bold"/>
              <a:cs typeface="Poppins Light Bold"/>
              <a:sym typeface="Poppins Light Bold"/>
            </a:endParaRPr>
          </a:p>
          <a:p>
            <a:pPr algn="l">
              <a:lnSpc>
                <a:spcPts val="2590"/>
              </a:lnSpc>
            </a:pPr>
            <a:endParaRPr lang="en-US" sz="1987">
              <a:solidFill>
                <a:srgbClr val="000000"/>
              </a:solidFill>
              <a:latin typeface="Poppins Light Bold"/>
              <a:ea typeface="Poppins Light Bold"/>
              <a:cs typeface="Poppins Light Bold"/>
              <a:sym typeface="Poppins Light Bold"/>
            </a:endParaRPr>
          </a:p>
          <a:p>
            <a:pPr algn="l">
              <a:lnSpc>
                <a:spcPts val="2590"/>
              </a:lnSpc>
            </a:pPr>
            <a:endParaRPr lang="en-US" sz="1987">
              <a:solidFill>
                <a:srgbClr val="000000"/>
              </a:solidFill>
              <a:latin typeface="Poppins Light Bold"/>
              <a:ea typeface="Poppins Light Bold"/>
              <a:cs typeface="Poppins Light Bold"/>
              <a:sym typeface="Poppins Light Bold"/>
            </a:endParaRPr>
          </a:p>
        </p:txBody>
      </p:sp>
      <p:sp>
        <p:nvSpPr>
          <p:cNvPr id="18" name="TextBox 18"/>
          <p:cNvSpPr txBox="1"/>
          <p:nvPr/>
        </p:nvSpPr>
        <p:spPr>
          <a:xfrm>
            <a:off x="6196204" y="648174"/>
            <a:ext cx="5863651" cy="1430808"/>
          </a:xfrm>
          <a:prstGeom prst="rect">
            <a:avLst/>
          </a:prstGeom>
        </p:spPr>
        <p:txBody>
          <a:bodyPr lIns="0" tIns="0" rIns="0" bIns="0" rtlCol="0" anchor="t">
            <a:spAutoFit/>
          </a:bodyPr>
          <a:lstStyle/>
          <a:p>
            <a:pPr algn="ctr">
              <a:lnSpc>
                <a:spcPts val="3771"/>
              </a:lnSpc>
              <a:spcBef>
                <a:spcPct val="0"/>
              </a:spcBef>
            </a:pPr>
            <a:r>
              <a:rPr lang="en-US" sz="2693" b="1">
                <a:solidFill>
                  <a:srgbClr val="000000"/>
                </a:solidFill>
                <a:latin typeface="Now Medium"/>
                <a:ea typeface="Now Medium"/>
                <a:cs typeface="Now Medium"/>
                <a:sym typeface="Now Medium"/>
              </a:rPr>
              <a:t>DEBER DE PROTECCIÓN A COLECTIVOS ESPECIALMENTE SENSIBLES</a:t>
            </a:r>
          </a:p>
        </p:txBody>
      </p:sp>
      <p:sp>
        <p:nvSpPr>
          <p:cNvPr id="19" name="TextBox 19"/>
          <p:cNvSpPr txBox="1"/>
          <p:nvPr/>
        </p:nvSpPr>
        <p:spPr>
          <a:xfrm>
            <a:off x="6287848" y="2788346"/>
            <a:ext cx="5680364" cy="255515"/>
          </a:xfrm>
          <a:prstGeom prst="rect">
            <a:avLst/>
          </a:prstGeom>
        </p:spPr>
        <p:txBody>
          <a:bodyPr lIns="0" tIns="0" rIns="0" bIns="0" rtlCol="0" anchor="t">
            <a:spAutoFit/>
          </a:bodyPr>
          <a:lstStyle/>
          <a:p>
            <a:pPr algn="ctr">
              <a:lnSpc>
                <a:spcPts val="2020"/>
              </a:lnSpc>
            </a:pPr>
            <a:r>
              <a:rPr lang="en-US" sz="1924">
                <a:solidFill>
                  <a:srgbClr val="000000"/>
                </a:solidFill>
                <a:latin typeface="Poppins Light Bold"/>
                <a:ea typeface="Poppins Light Bold"/>
                <a:cs typeface="Poppins Light Bold"/>
                <a:sym typeface="Poppins Light Bold"/>
              </a:rPr>
              <a:t>OBLIGACIÓN DE LA EMPRESA</a:t>
            </a:r>
          </a:p>
        </p:txBody>
      </p:sp>
      <p:sp>
        <p:nvSpPr>
          <p:cNvPr id="20" name="TextBox 20"/>
          <p:cNvSpPr txBox="1"/>
          <p:nvPr/>
        </p:nvSpPr>
        <p:spPr>
          <a:xfrm>
            <a:off x="6287848" y="3249544"/>
            <a:ext cx="5680364" cy="298147"/>
          </a:xfrm>
          <a:prstGeom prst="rect">
            <a:avLst/>
          </a:prstGeom>
        </p:spPr>
        <p:txBody>
          <a:bodyPr lIns="0" tIns="0" rIns="0" bIns="0" rtlCol="0" anchor="t">
            <a:spAutoFit/>
          </a:bodyPr>
          <a:lstStyle/>
          <a:p>
            <a:pPr algn="ctr">
              <a:lnSpc>
                <a:spcPts val="2258"/>
              </a:lnSpc>
            </a:pPr>
            <a:r>
              <a:rPr lang="en-US" sz="2150" b="1">
                <a:solidFill>
                  <a:srgbClr val="000000"/>
                </a:solidFill>
                <a:latin typeface="Now Medium"/>
                <a:ea typeface="Now Medium"/>
                <a:cs typeface="Now Medium"/>
                <a:sym typeface="Now Medium"/>
              </a:rPr>
              <a:t>Información bàsica: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sp>
        <p:nvSpPr>
          <p:cNvPr id="3" name="Freeform 3"/>
          <p:cNvSpPr/>
          <p:nvPr/>
        </p:nvSpPr>
        <p:spPr>
          <a:xfrm>
            <a:off x="431702" y="2513279"/>
            <a:ext cx="17742508" cy="2635678"/>
          </a:xfrm>
          <a:custGeom>
            <a:avLst/>
            <a:gdLst/>
            <a:ahLst/>
            <a:cxnLst/>
            <a:rect l="l" t="t" r="r" b="b"/>
            <a:pathLst>
              <a:path w="17742508" h="2635678">
                <a:moveTo>
                  <a:pt x="0" y="0"/>
                </a:moveTo>
                <a:lnTo>
                  <a:pt x="17742508" y="0"/>
                </a:lnTo>
                <a:lnTo>
                  <a:pt x="17742508" y="2635678"/>
                </a:lnTo>
                <a:lnTo>
                  <a:pt x="0" y="2635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p:cNvSpPr/>
          <p:nvPr/>
        </p:nvSpPr>
        <p:spPr>
          <a:xfrm rot="1165184">
            <a:off x="-717181" y="-839874"/>
            <a:ext cx="3985345" cy="3737148"/>
          </a:xfrm>
          <a:custGeom>
            <a:avLst/>
            <a:gdLst/>
            <a:ahLst/>
            <a:cxnLst/>
            <a:rect l="l" t="t" r="r" b="b"/>
            <a:pathLst>
              <a:path w="3985345" h="3737148">
                <a:moveTo>
                  <a:pt x="0" y="0"/>
                </a:moveTo>
                <a:lnTo>
                  <a:pt x="3985345" y="0"/>
                </a:lnTo>
                <a:lnTo>
                  <a:pt x="3985345" y="3737148"/>
                </a:lnTo>
                <a:lnTo>
                  <a:pt x="0" y="37371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5" name="Freeform 5"/>
          <p:cNvSpPr/>
          <p:nvPr/>
        </p:nvSpPr>
        <p:spPr>
          <a:xfrm rot="-388709">
            <a:off x="14737507" y="-740585"/>
            <a:ext cx="4050082" cy="3797853"/>
          </a:xfrm>
          <a:custGeom>
            <a:avLst/>
            <a:gdLst/>
            <a:ahLst/>
            <a:cxnLst/>
            <a:rect l="l" t="t" r="r" b="b"/>
            <a:pathLst>
              <a:path w="4050082" h="3797853">
                <a:moveTo>
                  <a:pt x="0" y="0"/>
                </a:moveTo>
                <a:lnTo>
                  <a:pt x="4050082" y="0"/>
                </a:lnTo>
                <a:lnTo>
                  <a:pt x="4050082" y="3797853"/>
                </a:lnTo>
                <a:lnTo>
                  <a:pt x="0" y="37978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6" name="Freeform 6"/>
          <p:cNvSpPr/>
          <p:nvPr/>
        </p:nvSpPr>
        <p:spPr>
          <a:xfrm>
            <a:off x="7147843" y="7951995"/>
            <a:ext cx="3992313" cy="3743682"/>
          </a:xfrm>
          <a:custGeom>
            <a:avLst/>
            <a:gdLst/>
            <a:ahLst/>
            <a:cxnLst/>
            <a:rect l="l" t="t" r="r" b="b"/>
            <a:pathLst>
              <a:path w="3992313" h="3743682">
                <a:moveTo>
                  <a:pt x="0" y="0"/>
                </a:moveTo>
                <a:lnTo>
                  <a:pt x="3992314" y="0"/>
                </a:lnTo>
                <a:lnTo>
                  <a:pt x="3992314" y="3743682"/>
                </a:lnTo>
                <a:lnTo>
                  <a:pt x="0" y="37436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7" name="Freeform 7"/>
          <p:cNvSpPr/>
          <p:nvPr/>
        </p:nvSpPr>
        <p:spPr>
          <a:xfrm>
            <a:off x="7199492" y="8660837"/>
            <a:ext cx="3453885" cy="2543315"/>
          </a:xfrm>
          <a:custGeom>
            <a:avLst/>
            <a:gdLst/>
            <a:ahLst/>
            <a:cxnLst/>
            <a:rect l="l" t="t" r="r" b="b"/>
            <a:pathLst>
              <a:path w="3453885" h="2543315">
                <a:moveTo>
                  <a:pt x="0" y="0"/>
                </a:moveTo>
                <a:lnTo>
                  <a:pt x="3453885" y="0"/>
                </a:lnTo>
                <a:lnTo>
                  <a:pt x="3453885" y="2543316"/>
                </a:lnTo>
                <a:lnTo>
                  <a:pt x="0" y="2543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8" name="Freeform 8"/>
          <p:cNvSpPr/>
          <p:nvPr/>
        </p:nvSpPr>
        <p:spPr>
          <a:xfrm>
            <a:off x="14999732" y="7158303"/>
            <a:ext cx="4135674" cy="3878115"/>
          </a:xfrm>
          <a:custGeom>
            <a:avLst/>
            <a:gdLst/>
            <a:ahLst/>
            <a:cxnLst/>
            <a:rect l="l" t="t" r="r" b="b"/>
            <a:pathLst>
              <a:path w="4135674" h="3878115">
                <a:moveTo>
                  <a:pt x="0" y="0"/>
                </a:moveTo>
                <a:lnTo>
                  <a:pt x="4135674" y="0"/>
                </a:lnTo>
                <a:lnTo>
                  <a:pt x="4135674" y="3878114"/>
                </a:lnTo>
                <a:lnTo>
                  <a:pt x="0" y="3878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9" name="Freeform 9"/>
          <p:cNvSpPr/>
          <p:nvPr/>
        </p:nvSpPr>
        <p:spPr>
          <a:xfrm>
            <a:off x="16167697" y="7793226"/>
            <a:ext cx="2301496" cy="2850952"/>
          </a:xfrm>
          <a:custGeom>
            <a:avLst/>
            <a:gdLst/>
            <a:ahLst/>
            <a:cxnLst/>
            <a:rect l="l" t="t" r="r" b="b"/>
            <a:pathLst>
              <a:path w="2301496" h="2850952">
                <a:moveTo>
                  <a:pt x="0" y="0"/>
                </a:moveTo>
                <a:lnTo>
                  <a:pt x="2301496" y="0"/>
                </a:lnTo>
                <a:lnTo>
                  <a:pt x="2301496" y="2850953"/>
                </a:lnTo>
                <a:lnTo>
                  <a:pt x="0" y="2850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ES"/>
          </a:p>
        </p:txBody>
      </p:sp>
      <p:sp>
        <p:nvSpPr>
          <p:cNvPr id="10" name="Freeform 10"/>
          <p:cNvSpPr/>
          <p:nvPr/>
        </p:nvSpPr>
        <p:spPr>
          <a:xfrm>
            <a:off x="-987927" y="7056176"/>
            <a:ext cx="4763999" cy="4467309"/>
          </a:xfrm>
          <a:custGeom>
            <a:avLst/>
            <a:gdLst/>
            <a:ahLst/>
            <a:cxnLst/>
            <a:rect l="l" t="t" r="r" b="b"/>
            <a:pathLst>
              <a:path w="4763999" h="4467309">
                <a:moveTo>
                  <a:pt x="0" y="0"/>
                </a:moveTo>
                <a:lnTo>
                  <a:pt x="4763999" y="0"/>
                </a:lnTo>
                <a:lnTo>
                  <a:pt x="4763999" y="4467309"/>
                </a:lnTo>
                <a:lnTo>
                  <a:pt x="0" y="44673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1" name="Freeform 11"/>
          <p:cNvSpPr/>
          <p:nvPr/>
        </p:nvSpPr>
        <p:spPr>
          <a:xfrm>
            <a:off x="163672" y="7701579"/>
            <a:ext cx="2333286" cy="3176503"/>
          </a:xfrm>
          <a:custGeom>
            <a:avLst/>
            <a:gdLst/>
            <a:ahLst/>
            <a:cxnLst/>
            <a:rect l="l" t="t" r="r" b="b"/>
            <a:pathLst>
              <a:path w="2333286" h="3176503">
                <a:moveTo>
                  <a:pt x="0" y="0"/>
                </a:moveTo>
                <a:lnTo>
                  <a:pt x="2333286" y="0"/>
                </a:lnTo>
                <a:lnTo>
                  <a:pt x="2333286" y="3176503"/>
                </a:lnTo>
                <a:lnTo>
                  <a:pt x="0" y="31765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ES"/>
          </a:p>
        </p:txBody>
      </p:sp>
      <p:sp>
        <p:nvSpPr>
          <p:cNvPr id="12" name="Freeform 12"/>
          <p:cNvSpPr/>
          <p:nvPr/>
        </p:nvSpPr>
        <p:spPr>
          <a:xfrm>
            <a:off x="7199492" y="-1039784"/>
            <a:ext cx="3453885" cy="3238786"/>
          </a:xfrm>
          <a:custGeom>
            <a:avLst/>
            <a:gdLst/>
            <a:ahLst/>
            <a:cxnLst/>
            <a:rect l="l" t="t" r="r" b="b"/>
            <a:pathLst>
              <a:path w="3453885" h="3238786">
                <a:moveTo>
                  <a:pt x="0" y="0"/>
                </a:moveTo>
                <a:lnTo>
                  <a:pt x="3453885" y="0"/>
                </a:lnTo>
                <a:lnTo>
                  <a:pt x="3453885" y="3238785"/>
                </a:lnTo>
                <a:lnTo>
                  <a:pt x="0" y="32387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3" name="Freeform 13"/>
          <p:cNvSpPr/>
          <p:nvPr/>
        </p:nvSpPr>
        <p:spPr>
          <a:xfrm>
            <a:off x="7844720" y="-471913"/>
            <a:ext cx="2269285" cy="2013475"/>
          </a:xfrm>
          <a:custGeom>
            <a:avLst/>
            <a:gdLst/>
            <a:ahLst/>
            <a:cxnLst/>
            <a:rect l="l" t="t" r="r" b="b"/>
            <a:pathLst>
              <a:path w="2269285" h="2013475">
                <a:moveTo>
                  <a:pt x="0" y="0"/>
                </a:moveTo>
                <a:lnTo>
                  <a:pt x="2269285" y="0"/>
                </a:lnTo>
                <a:lnTo>
                  <a:pt x="2269285" y="2013475"/>
                </a:lnTo>
                <a:lnTo>
                  <a:pt x="0" y="20134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ES"/>
          </a:p>
        </p:txBody>
      </p:sp>
      <p:sp>
        <p:nvSpPr>
          <p:cNvPr id="14" name="Freeform 14"/>
          <p:cNvSpPr/>
          <p:nvPr/>
        </p:nvSpPr>
        <p:spPr>
          <a:xfrm>
            <a:off x="-801392" y="3831118"/>
            <a:ext cx="1930127" cy="2106290"/>
          </a:xfrm>
          <a:custGeom>
            <a:avLst/>
            <a:gdLst/>
            <a:ahLst/>
            <a:cxnLst/>
            <a:rect l="l" t="t" r="r" b="b"/>
            <a:pathLst>
              <a:path w="1930127" h="2106290">
                <a:moveTo>
                  <a:pt x="0" y="0"/>
                </a:moveTo>
                <a:lnTo>
                  <a:pt x="1930127" y="0"/>
                </a:lnTo>
                <a:lnTo>
                  <a:pt x="1930127" y="2106290"/>
                </a:lnTo>
                <a:lnTo>
                  <a:pt x="0" y="210629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ES"/>
          </a:p>
        </p:txBody>
      </p:sp>
      <p:sp>
        <p:nvSpPr>
          <p:cNvPr id="15" name="Freeform 15"/>
          <p:cNvSpPr/>
          <p:nvPr/>
        </p:nvSpPr>
        <p:spPr>
          <a:xfrm>
            <a:off x="17067569" y="3479692"/>
            <a:ext cx="2213283" cy="2584513"/>
          </a:xfrm>
          <a:custGeom>
            <a:avLst/>
            <a:gdLst/>
            <a:ahLst/>
            <a:cxnLst/>
            <a:rect l="l" t="t" r="r" b="b"/>
            <a:pathLst>
              <a:path w="2213283" h="2584513">
                <a:moveTo>
                  <a:pt x="0" y="0"/>
                </a:moveTo>
                <a:lnTo>
                  <a:pt x="2213282" y="0"/>
                </a:lnTo>
                <a:lnTo>
                  <a:pt x="2213282" y="2584512"/>
                </a:lnTo>
                <a:lnTo>
                  <a:pt x="0" y="258451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ES"/>
          </a:p>
        </p:txBody>
      </p:sp>
      <p:sp>
        <p:nvSpPr>
          <p:cNvPr id="16" name="Freeform 16"/>
          <p:cNvSpPr/>
          <p:nvPr/>
        </p:nvSpPr>
        <p:spPr>
          <a:xfrm>
            <a:off x="4646321" y="-789537"/>
            <a:ext cx="3441500" cy="1895954"/>
          </a:xfrm>
          <a:custGeom>
            <a:avLst/>
            <a:gdLst/>
            <a:ahLst/>
            <a:cxnLst/>
            <a:rect l="l" t="t" r="r" b="b"/>
            <a:pathLst>
              <a:path w="3441500" h="1895954">
                <a:moveTo>
                  <a:pt x="0" y="0"/>
                </a:moveTo>
                <a:lnTo>
                  <a:pt x="3441500" y="0"/>
                </a:lnTo>
                <a:lnTo>
                  <a:pt x="3441500" y="1895954"/>
                </a:lnTo>
                <a:lnTo>
                  <a:pt x="0" y="189595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ES"/>
          </a:p>
        </p:txBody>
      </p:sp>
      <p:sp>
        <p:nvSpPr>
          <p:cNvPr id="17" name="Freeform 17"/>
          <p:cNvSpPr/>
          <p:nvPr/>
        </p:nvSpPr>
        <p:spPr>
          <a:xfrm>
            <a:off x="11715673" y="9218703"/>
            <a:ext cx="2820508" cy="4114800"/>
          </a:xfrm>
          <a:custGeom>
            <a:avLst/>
            <a:gdLst/>
            <a:ahLst/>
            <a:cxnLst/>
            <a:rect l="l" t="t" r="r" b="b"/>
            <a:pathLst>
              <a:path w="2820508" h="4114800">
                <a:moveTo>
                  <a:pt x="0" y="0"/>
                </a:moveTo>
                <a:lnTo>
                  <a:pt x="2820509" y="0"/>
                </a:lnTo>
                <a:lnTo>
                  <a:pt x="2820509"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s-ES"/>
          </a:p>
        </p:txBody>
      </p:sp>
      <p:sp>
        <p:nvSpPr>
          <p:cNvPr id="18" name="Freeform 18"/>
          <p:cNvSpPr/>
          <p:nvPr/>
        </p:nvSpPr>
        <p:spPr>
          <a:xfrm rot="-8508004">
            <a:off x="2890294" y="8383530"/>
            <a:ext cx="2820508" cy="4114800"/>
          </a:xfrm>
          <a:custGeom>
            <a:avLst/>
            <a:gdLst/>
            <a:ahLst/>
            <a:cxnLst/>
            <a:rect l="l" t="t" r="r" b="b"/>
            <a:pathLst>
              <a:path w="2820508" h="4114800">
                <a:moveTo>
                  <a:pt x="0" y="0"/>
                </a:moveTo>
                <a:lnTo>
                  <a:pt x="2820508" y="0"/>
                </a:lnTo>
                <a:lnTo>
                  <a:pt x="282050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s-ES"/>
          </a:p>
        </p:txBody>
      </p:sp>
      <p:sp>
        <p:nvSpPr>
          <p:cNvPr id="19" name="Freeform 19"/>
          <p:cNvSpPr/>
          <p:nvPr/>
        </p:nvSpPr>
        <p:spPr>
          <a:xfrm rot="-8508004">
            <a:off x="12110473" y="-3204365"/>
            <a:ext cx="2820508" cy="4114800"/>
          </a:xfrm>
          <a:custGeom>
            <a:avLst/>
            <a:gdLst/>
            <a:ahLst/>
            <a:cxnLst/>
            <a:rect l="l" t="t" r="r" b="b"/>
            <a:pathLst>
              <a:path w="2820508" h="4114800">
                <a:moveTo>
                  <a:pt x="0" y="0"/>
                </a:moveTo>
                <a:lnTo>
                  <a:pt x="2820508" y="0"/>
                </a:lnTo>
                <a:lnTo>
                  <a:pt x="282050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s-ES"/>
          </a:p>
        </p:txBody>
      </p:sp>
      <p:sp>
        <p:nvSpPr>
          <p:cNvPr id="20" name="Freeform 20"/>
          <p:cNvSpPr/>
          <p:nvPr/>
        </p:nvSpPr>
        <p:spPr>
          <a:xfrm>
            <a:off x="431702" y="301578"/>
            <a:ext cx="1726236" cy="1798163"/>
          </a:xfrm>
          <a:custGeom>
            <a:avLst/>
            <a:gdLst/>
            <a:ahLst/>
            <a:cxnLst/>
            <a:rect l="l" t="t" r="r" b="b"/>
            <a:pathLst>
              <a:path w="1726236" h="1798163">
                <a:moveTo>
                  <a:pt x="0" y="0"/>
                </a:moveTo>
                <a:lnTo>
                  <a:pt x="1726237" y="0"/>
                </a:lnTo>
                <a:lnTo>
                  <a:pt x="1726237" y="1798163"/>
                </a:lnTo>
                <a:lnTo>
                  <a:pt x="0" y="1798163"/>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s-ES"/>
          </a:p>
        </p:txBody>
      </p:sp>
      <p:sp>
        <p:nvSpPr>
          <p:cNvPr id="21" name="Freeform 21"/>
          <p:cNvSpPr/>
          <p:nvPr/>
        </p:nvSpPr>
        <p:spPr>
          <a:xfrm>
            <a:off x="15692102" y="232299"/>
            <a:ext cx="2256264" cy="2219343"/>
          </a:xfrm>
          <a:custGeom>
            <a:avLst/>
            <a:gdLst/>
            <a:ahLst/>
            <a:cxnLst/>
            <a:rect l="l" t="t" r="r" b="b"/>
            <a:pathLst>
              <a:path w="2256264" h="2219343">
                <a:moveTo>
                  <a:pt x="0" y="0"/>
                </a:moveTo>
                <a:lnTo>
                  <a:pt x="2256264" y="0"/>
                </a:lnTo>
                <a:lnTo>
                  <a:pt x="2256264" y="2219343"/>
                </a:lnTo>
                <a:lnTo>
                  <a:pt x="0" y="2219343"/>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s-ES"/>
          </a:p>
        </p:txBody>
      </p:sp>
      <p:sp>
        <p:nvSpPr>
          <p:cNvPr id="22" name="TextBox 22"/>
          <p:cNvSpPr txBox="1"/>
          <p:nvPr/>
        </p:nvSpPr>
        <p:spPr>
          <a:xfrm>
            <a:off x="1275491" y="2562524"/>
            <a:ext cx="10159299" cy="2321739"/>
          </a:xfrm>
          <a:prstGeom prst="rect">
            <a:avLst/>
          </a:prstGeom>
        </p:spPr>
        <p:txBody>
          <a:bodyPr lIns="0" tIns="0" rIns="0" bIns="0" rtlCol="0" anchor="t">
            <a:spAutoFit/>
          </a:bodyPr>
          <a:lstStyle/>
          <a:p>
            <a:pPr algn="ctr">
              <a:lnSpc>
                <a:spcPts val="9223"/>
              </a:lnSpc>
            </a:pPr>
            <a:r>
              <a:rPr lang="en-US" sz="6108" b="1">
                <a:solidFill>
                  <a:srgbClr val="000000"/>
                </a:solidFill>
                <a:latin typeface="Childos Arabic Bold"/>
                <a:ea typeface="Childos Arabic Bold"/>
                <a:cs typeface="Childos Arabic Bold"/>
                <a:sym typeface="Childos Arabic Bold"/>
              </a:rPr>
              <a:t>DAÑOS DERIVADOS DEL TRABAJO</a:t>
            </a:r>
          </a:p>
        </p:txBody>
      </p:sp>
      <p:sp>
        <p:nvSpPr>
          <p:cNvPr id="23" name="TextBox 23"/>
          <p:cNvSpPr txBox="1"/>
          <p:nvPr/>
        </p:nvSpPr>
        <p:spPr>
          <a:xfrm>
            <a:off x="7147843" y="5626869"/>
            <a:ext cx="7743706"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000000"/>
                </a:solidFill>
                <a:latin typeface="Open Sans Bold"/>
                <a:ea typeface="Open Sans Bold"/>
                <a:cs typeface="Open Sans Bold"/>
                <a:sym typeface="Open Sans Bold"/>
              </a:rPr>
              <a:t>ACCIDENTES DE TRABAJO</a:t>
            </a:r>
          </a:p>
          <a:p>
            <a:pPr marL="734059" lvl="1" indent="-367030" algn="l">
              <a:lnSpc>
                <a:spcPts val="4759"/>
              </a:lnSpc>
              <a:buFont typeface="Arial"/>
              <a:buChar char="•"/>
            </a:pPr>
            <a:r>
              <a:rPr lang="en-US" sz="3399" b="1">
                <a:solidFill>
                  <a:srgbClr val="000000"/>
                </a:solidFill>
                <a:latin typeface="Open Sans Bold"/>
                <a:ea typeface="Open Sans Bold"/>
                <a:cs typeface="Open Sans Bold"/>
                <a:sym typeface="Open Sans Bold"/>
              </a:rPr>
              <a:t>ENFERMEDADES PROFESIONALES</a:t>
            </a:r>
          </a:p>
          <a:p>
            <a:pPr marL="734059" lvl="1" indent="-367030" algn="l">
              <a:lnSpc>
                <a:spcPts val="4759"/>
              </a:lnSpc>
              <a:buFont typeface="Arial"/>
              <a:buChar char="•"/>
            </a:pPr>
            <a:r>
              <a:rPr lang="en-US" sz="3399" b="1">
                <a:solidFill>
                  <a:srgbClr val="000000"/>
                </a:solidFill>
                <a:latin typeface="Open Sans Bold"/>
                <a:ea typeface="Open Sans Bold"/>
                <a:cs typeface="Open Sans Bold"/>
                <a:sym typeface="Open Sans Bold"/>
              </a:rPr>
              <a:t>OTROS DAÑOS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sp>
        <p:nvSpPr>
          <p:cNvPr id="2" name="Freeform 2"/>
          <p:cNvSpPr/>
          <p:nvPr/>
        </p:nvSpPr>
        <p:spPr>
          <a:xfrm rot="-1247562">
            <a:off x="10406154" y="8045046"/>
            <a:ext cx="10331186" cy="3693399"/>
          </a:xfrm>
          <a:custGeom>
            <a:avLst/>
            <a:gdLst/>
            <a:ahLst/>
            <a:cxnLst/>
            <a:rect l="l" t="t" r="r" b="b"/>
            <a:pathLst>
              <a:path w="10331186" h="3693399">
                <a:moveTo>
                  <a:pt x="0" y="0"/>
                </a:moveTo>
                <a:lnTo>
                  <a:pt x="10331186" y="0"/>
                </a:lnTo>
                <a:lnTo>
                  <a:pt x="10331186" y="3693399"/>
                </a:lnTo>
                <a:lnTo>
                  <a:pt x="0" y="3693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0546743" flipH="1">
            <a:off x="10930135" y="-433027"/>
            <a:ext cx="8453101" cy="3021983"/>
          </a:xfrm>
          <a:custGeom>
            <a:avLst/>
            <a:gdLst/>
            <a:ahLst/>
            <a:cxnLst/>
            <a:rect l="l" t="t" r="r" b="b"/>
            <a:pathLst>
              <a:path w="8453101" h="3021983">
                <a:moveTo>
                  <a:pt x="8453100" y="0"/>
                </a:moveTo>
                <a:lnTo>
                  <a:pt x="0" y="0"/>
                </a:lnTo>
                <a:lnTo>
                  <a:pt x="0" y="3021983"/>
                </a:lnTo>
                <a:lnTo>
                  <a:pt x="8453100" y="3021983"/>
                </a:lnTo>
                <a:lnTo>
                  <a:pt x="84531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9158864">
            <a:off x="-2843850" y="-1878423"/>
            <a:ext cx="12278237" cy="4389470"/>
          </a:xfrm>
          <a:custGeom>
            <a:avLst/>
            <a:gdLst/>
            <a:ahLst/>
            <a:cxnLst/>
            <a:rect l="l" t="t" r="r" b="b"/>
            <a:pathLst>
              <a:path w="12278237" h="4389470">
                <a:moveTo>
                  <a:pt x="0" y="0"/>
                </a:moveTo>
                <a:lnTo>
                  <a:pt x="12278237" y="0"/>
                </a:lnTo>
                <a:lnTo>
                  <a:pt x="12278237" y="4389470"/>
                </a:lnTo>
                <a:lnTo>
                  <a:pt x="0" y="4389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Freeform 5"/>
          <p:cNvSpPr/>
          <p:nvPr/>
        </p:nvSpPr>
        <p:spPr>
          <a:xfrm flipH="1">
            <a:off x="-5454216" y="7092029"/>
            <a:ext cx="10202949" cy="3647554"/>
          </a:xfrm>
          <a:custGeom>
            <a:avLst/>
            <a:gdLst/>
            <a:ahLst/>
            <a:cxnLst/>
            <a:rect l="l" t="t" r="r" b="b"/>
            <a:pathLst>
              <a:path w="10202949" h="3647554">
                <a:moveTo>
                  <a:pt x="10202949" y="0"/>
                </a:moveTo>
                <a:lnTo>
                  <a:pt x="0" y="0"/>
                </a:lnTo>
                <a:lnTo>
                  <a:pt x="0" y="3647554"/>
                </a:lnTo>
                <a:lnTo>
                  <a:pt x="10202949" y="3647554"/>
                </a:lnTo>
                <a:lnTo>
                  <a:pt x="1020294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6" name="Group 6"/>
          <p:cNvGrpSpPr/>
          <p:nvPr/>
        </p:nvGrpSpPr>
        <p:grpSpPr>
          <a:xfrm>
            <a:off x="2819802" y="4953000"/>
            <a:ext cx="950933" cy="946660"/>
            <a:chOff x="0" y="0"/>
            <a:chExt cx="1267911" cy="1262213"/>
          </a:xfrm>
        </p:grpSpPr>
        <p:grpSp>
          <p:nvGrpSpPr>
            <p:cNvPr id="7" name="Group 7"/>
            <p:cNvGrpSpPr/>
            <p:nvPr/>
          </p:nvGrpSpPr>
          <p:grpSpPr>
            <a:xfrm>
              <a:off x="0" y="0"/>
              <a:ext cx="1267911" cy="1262213"/>
              <a:chOff x="0" y="0"/>
              <a:chExt cx="812800" cy="809147"/>
            </a:xfrm>
          </p:grpSpPr>
          <p:sp>
            <p:nvSpPr>
              <p:cNvPr id="8" name="Freeform 8"/>
              <p:cNvSpPr/>
              <p:nvPr/>
            </p:nvSpPr>
            <p:spPr>
              <a:xfrm>
                <a:off x="0" y="0"/>
                <a:ext cx="812800" cy="809147"/>
              </a:xfrm>
              <a:custGeom>
                <a:avLst/>
                <a:gdLst/>
                <a:ahLst/>
                <a:cxnLst/>
                <a:rect l="l" t="t" r="r" b="b"/>
                <a:pathLst>
                  <a:path w="812800" h="809147">
                    <a:moveTo>
                      <a:pt x="406400" y="0"/>
                    </a:moveTo>
                    <a:cubicBezTo>
                      <a:pt x="181951" y="0"/>
                      <a:pt x="0" y="181134"/>
                      <a:pt x="0" y="404574"/>
                    </a:cubicBezTo>
                    <a:cubicBezTo>
                      <a:pt x="0" y="628014"/>
                      <a:pt x="181951" y="809147"/>
                      <a:pt x="406400" y="809147"/>
                    </a:cubicBezTo>
                    <a:cubicBezTo>
                      <a:pt x="630849" y="809147"/>
                      <a:pt x="812800" y="628014"/>
                      <a:pt x="812800" y="404574"/>
                    </a:cubicBezTo>
                    <a:cubicBezTo>
                      <a:pt x="812800" y="181134"/>
                      <a:pt x="630849" y="0"/>
                      <a:pt x="406400" y="0"/>
                    </a:cubicBezTo>
                    <a:close/>
                  </a:path>
                </a:pathLst>
              </a:custGeom>
              <a:solidFill>
                <a:srgbClr val="F6E6F4"/>
              </a:solidFill>
              <a:ln w="38100" cap="sq">
                <a:solidFill>
                  <a:srgbClr val="000000"/>
                </a:solidFill>
                <a:prstDash val="solid"/>
                <a:miter/>
              </a:ln>
            </p:spPr>
            <p:txBody>
              <a:bodyPr/>
              <a:lstStyle/>
              <a:p>
                <a:endParaRPr lang="es-ES"/>
              </a:p>
            </p:txBody>
          </p:sp>
          <p:sp>
            <p:nvSpPr>
              <p:cNvPr id="9" name="TextBox 9"/>
              <p:cNvSpPr txBox="1"/>
              <p:nvPr/>
            </p:nvSpPr>
            <p:spPr>
              <a:xfrm>
                <a:off x="76200" y="18708"/>
                <a:ext cx="660400" cy="714582"/>
              </a:xfrm>
              <a:prstGeom prst="rect">
                <a:avLst/>
              </a:prstGeom>
            </p:spPr>
            <p:txBody>
              <a:bodyPr lIns="0" tIns="0" rIns="0" bIns="0" rtlCol="0" anchor="ctr"/>
              <a:lstStyle/>
              <a:p>
                <a:pPr algn="ctr">
                  <a:lnSpc>
                    <a:spcPts val="4339"/>
                  </a:lnSpc>
                </a:pPr>
                <a:endParaRPr/>
              </a:p>
            </p:txBody>
          </p:sp>
        </p:grpSp>
        <p:sp>
          <p:nvSpPr>
            <p:cNvPr id="10" name="TextBox 10"/>
            <p:cNvSpPr txBox="1"/>
            <p:nvPr/>
          </p:nvSpPr>
          <p:spPr>
            <a:xfrm>
              <a:off x="194227" y="-120693"/>
              <a:ext cx="879456" cy="1294049"/>
            </a:xfrm>
            <a:prstGeom prst="rect">
              <a:avLst/>
            </a:prstGeom>
          </p:spPr>
          <p:txBody>
            <a:bodyPr lIns="0" tIns="0" rIns="0" bIns="0" rtlCol="0" anchor="t">
              <a:spAutoFit/>
            </a:bodyPr>
            <a:lstStyle/>
            <a:p>
              <a:pPr algn="ctr">
                <a:lnSpc>
                  <a:spcPts val="7525"/>
                </a:lnSpc>
                <a:spcBef>
                  <a:spcPct val="0"/>
                </a:spcBef>
              </a:pPr>
              <a:r>
                <a:rPr lang="en-US" sz="5375" spc="-236">
                  <a:solidFill>
                    <a:srgbClr val="000000"/>
                  </a:solidFill>
                  <a:latin typeface="ดองเต่า"/>
                  <a:ea typeface="ดองเต่า"/>
                  <a:cs typeface="ดองเต่า"/>
                  <a:sym typeface="ดองเต่า"/>
                </a:rPr>
                <a:t>1</a:t>
              </a:r>
            </a:p>
          </p:txBody>
        </p:sp>
      </p:grpSp>
      <p:grpSp>
        <p:nvGrpSpPr>
          <p:cNvPr id="11" name="Group 11"/>
          <p:cNvGrpSpPr/>
          <p:nvPr/>
        </p:nvGrpSpPr>
        <p:grpSpPr>
          <a:xfrm>
            <a:off x="2819802" y="6141096"/>
            <a:ext cx="950933" cy="946659"/>
            <a:chOff x="0" y="0"/>
            <a:chExt cx="1267911" cy="1262213"/>
          </a:xfrm>
        </p:grpSpPr>
        <p:grpSp>
          <p:nvGrpSpPr>
            <p:cNvPr id="12" name="Group 12"/>
            <p:cNvGrpSpPr/>
            <p:nvPr/>
          </p:nvGrpSpPr>
          <p:grpSpPr>
            <a:xfrm>
              <a:off x="0" y="0"/>
              <a:ext cx="1267911" cy="1262213"/>
              <a:chOff x="0" y="0"/>
              <a:chExt cx="812800" cy="809147"/>
            </a:xfrm>
          </p:grpSpPr>
          <p:sp>
            <p:nvSpPr>
              <p:cNvPr id="13" name="Freeform 13"/>
              <p:cNvSpPr/>
              <p:nvPr/>
            </p:nvSpPr>
            <p:spPr>
              <a:xfrm>
                <a:off x="0" y="0"/>
                <a:ext cx="812800" cy="809147"/>
              </a:xfrm>
              <a:custGeom>
                <a:avLst/>
                <a:gdLst/>
                <a:ahLst/>
                <a:cxnLst/>
                <a:rect l="l" t="t" r="r" b="b"/>
                <a:pathLst>
                  <a:path w="812800" h="809147">
                    <a:moveTo>
                      <a:pt x="406400" y="0"/>
                    </a:moveTo>
                    <a:cubicBezTo>
                      <a:pt x="181951" y="0"/>
                      <a:pt x="0" y="181134"/>
                      <a:pt x="0" y="404574"/>
                    </a:cubicBezTo>
                    <a:cubicBezTo>
                      <a:pt x="0" y="628013"/>
                      <a:pt x="181951" y="809147"/>
                      <a:pt x="406400" y="809147"/>
                    </a:cubicBezTo>
                    <a:cubicBezTo>
                      <a:pt x="630849" y="809147"/>
                      <a:pt x="812800" y="628013"/>
                      <a:pt x="812800" y="404574"/>
                    </a:cubicBezTo>
                    <a:cubicBezTo>
                      <a:pt x="812800" y="181134"/>
                      <a:pt x="630849" y="0"/>
                      <a:pt x="406400" y="0"/>
                    </a:cubicBezTo>
                    <a:close/>
                  </a:path>
                </a:pathLst>
              </a:custGeom>
              <a:solidFill>
                <a:srgbClr val="F6E6F4"/>
              </a:solidFill>
              <a:ln w="38100" cap="sq">
                <a:solidFill>
                  <a:srgbClr val="000000"/>
                </a:solidFill>
                <a:prstDash val="solid"/>
                <a:miter/>
              </a:ln>
            </p:spPr>
            <p:txBody>
              <a:bodyPr/>
              <a:lstStyle/>
              <a:p>
                <a:endParaRPr lang="es-ES"/>
              </a:p>
            </p:txBody>
          </p:sp>
          <p:sp>
            <p:nvSpPr>
              <p:cNvPr id="14" name="TextBox 14"/>
              <p:cNvSpPr txBox="1"/>
              <p:nvPr/>
            </p:nvSpPr>
            <p:spPr>
              <a:xfrm>
                <a:off x="76200" y="18708"/>
                <a:ext cx="660400" cy="714582"/>
              </a:xfrm>
              <a:prstGeom prst="rect">
                <a:avLst/>
              </a:prstGeom>
            </p:spPr>
            <p:txBody>
              <a:bodyPr lIns="0" tIns="0" rIns="0" bIns="0" rtlCol="0" anchor="ctr"/>
              <a:lstStyle/>
              <a:p>
                <a:pPr algn="ctr">
                  <a:lnSpc>
                    <a:spcPts val="4339"/>
                  </a:lnSpc>
                </a:pPr>
                <a:endParaRPr/>
              </a:p>
            </p:txBody>
          </p:sp>
        </p:grpSp>
        <p:sp>
          <p:nvSpPr>
            <p:cNvPr id="15" name="TextBox 15"/>
            <p:cNvSpPr txBox="1"/>
            <p:nvPr/>
          </p:nvSpPr>
          <p:spPr>
            <a:xfrm>
              <a:off x="194227" y="-113781"/>
              <a:ext cx="879456" cy="1294049"/>
            </a:xfrm>
            <a:prstGeom prst="rect">
              <a:avLst/>
            </a:prstGeom>
          </p:spPr>
          <p:txBody>
            <a:bodyPr lIns="0" tIns="0" rIns="0" bIns="0" rtlCol="0" anchor="t">
              <a:spAutoFit/>
            </a:bodyPr>
            <a:lstStyle/>
            <a:p>
              <a:pPr algn="ctr">
                <a:lnSpc>
                  <a:spcPts val="7525"/>
                </a:lnSpc>
                <a:spcBef>
                  <a:spcPct val="0"/>
                </a:spcBef>
              </a:pPr>
              <a:r>
                <a:rPr lang="en-US" sz="5375" spc="-236">
                  <a:solidFill>
                    <a:srgbClr val="000000"/>
                  </a:solidFill>
                  <a:latin typeface="ดองเต่า"/>
                  <a:ea typeface="ดองเต่า"/>
                  <a:cs typeface="ดองเต่า"/>
                  <a:sym typeface="ดองเต่า"/>
                </a:rPr>
                <a:t>2</a:t>
              </a:r>
            </a:p>
          </p:txBody>
        </p:sp>
      </p:grpSp>
      <p:grpSp>
        <p:nvGrpSpPr>
          <p:cNvPr id="16" name="Group 16"/>
          <p:cNvGrpSpPr/>
          <p:nvPr/>
        </p:nvGrpSpPr>
        <p:grpSpPr>
          <a:xfrm>
            <a:off x="2819802" y="7396001"/>
            <a:ext cx="950933" cy="946659"/>
            <a:chOff x="0" y="0"/>
            <a:chExt cx="1267911" cy="1262213"/>
          </a:xfrm>
        </p:grpSpPr>
        <p:grpSp>
          <p:nvGrpSpPr>
            <p:cNvPr id="17" name="Group 17"/>
            <p:cNvGrpSpPr/>
            <p:nvPr/>
          </p:nvGrpSpPr>
          <p:grpSpPr>
            <a:xfrm>
              <a:off x="0" y="0"/>
              <a:ext cx="1267911" cy="1262213"/>
              <a:chOff x="0" y="0"/>
              <a:chExt cx="812800" cy="809147"/>
            </a:xfrm>
          </p:grpSpPr>
          <p:sp>
            <p:nvSpPr>
              <p:cNvPr id="18" name="Freeform 18"/>
              <p:cNvSpPr/>
              <p:nvPr/>
            </p:nvSpPr>
            <p:spPr>
              <a:xfrm>
                <a:off x="0" y="0"/>
                <a:ext cx="812800" cy="809147"/>
              </a:xfrm>
              <a:custGeom>
                <a:avLst/>
                <a:gdLst/>
                <a:ahLst/>
                <a:cxnLst/>
                <a:rect l="l" t="t" r="r" b="b"/>
                <a:pathLst>
                  <a:path w="812800" h="809147">
                    <a:moveTo>
                      <a:pt x="406400" y="0"/>
                    </a:moveTo>
                    <a:cubicBezTo>
                      <a:pt x="181951" y="0"/>
                      <a:pt x="0" y="181134"/>
                      <a:pt x="0" y="404574"/>
                    </a:cubicBezTo>
                    <a:cubicBezTo>
                      <a:pt x="0" y="628013"/>
                      <a:pt x="181951" y="809147"/>
                      <a:pt x="406400" y="809147"/>
                    </a:cubicBezTo>
                    <a:cubicBezTo>
                      <a:pt x="630849" y="809147"/>
                      <a:pt x="812800" y="628013"/>
                      <a:pt x="812800" y="404574"/>
                    </a:cubicBezTo>
                    <a:cubicBezTo>
                      <a:pt x="812800" y="181134"/>
                      <a:pt x="630849" y="0"/>
                      <a:pt x="406400" y="0"/>
                    </a:cubicBezTo>
                    <a:close/>
                  </a:path>
                </a:pathLst>
              </a:custGeom>
              <a:solidFill>
                <a:srgbClr val="F6E6F4"/>
              </a:solidFill>
              <a:ln w="38100" cap="sq">
                <a:solidFill>
                  <a:srgbClr val="000000"/>
                </a:solidFill>
                <a:prstDash val="solid"/>
                <a:miter/>
              </a:ln>
            </p:spPr>
            <p:txBody>
              <a:bodyPr/>
              <a:lstStyle/>
              <a:p>
                <a:endParaRPr lang="es-ES"/>
              </a:p>
            </p:txBody>
          </p:sp>
          <p:sp>
            <p:nvSpPr>
              <p:cNvPr id="19" name="TextBox 19"/>
              <p:cNvSpPr txBox="1"/>
              <p:nvPr/>
            </p:nvSpPr>
            <p:spPr>
              <a:xfrm>
                <a:off x="76200" y="18708"/>
                <a:ext cx="660400" cy="714582"/>
              </a:xfrm>
              <a:prstGeom prst="rect">
                <a:avLst/>
              </a:prstGeom>
            </p:spPr>
            <p:txBody>
              <a:bodyPr lIns="0" tIns="0" rIns="0" bIns="0" rtlCol="0" anchor="ctr"/>
              <a:lstStyle/>
              <a:p>
                <a:pPr algn="ctr">
                  <a:lnSpc>
                    <a:spcPts val="4339"/>
                  </a:lnSpc>
                </a:pPr>
                <a:endParaRPr/>
              </a:p>
            </p:txBody>
          </p:sp>
        </p:grpSp>
        <p:sp>
          <p:nvSpPr>
            <p:cNvPr id="20" name="TextBox 20"/>
            <p:cNvSpPr txBox="1"/>
            <p:nvPr/>
          </p:nvSpPr>
          <p:spPr>
            <a:xfrm>
              <a:off x="194227" y="-127606"/>
              <a:ext cx="879456" cy="1294049"/>
            </a:xfrm>
            <a:prstGeom prst="rect">
              <a:avLst/>
            </a:prstGeom>
          </p:spPr>
          <p:txBody>
            <a:bodyPr lIns="0" tIns="0" rIns="0" bIns="0" rtlCol="0" anchor="t">
              <a:spAutoFit/>
            </a:bodyPr>
            <a:lstStyle/>
            <a:p>
              <a:pPr algn="ctr">
                <a:lnSpc>
                  <a:spcPts val="7525"/>
                </a:lnSpc>
                <a:spcBef>
                  <a:spcPct val="0"/>
                </a:spcBef>
              </a:pPr>
              <a:r>
                <a:rPr lang="en-US" sz="5375" spc="-236">
                  <a:solidFill>
                    <a:srgbClr val="000000"/>
                  </a:solidFill>
                  <a:latin typeface="ดองเต่า"/>
                  <a:ea typeface="ดองเต่า"/>
                  <a:cs typeface="ดองเต่า"/>
                  <a:sym typeface="ดองเต่า"/>
                </a:rPr>
                <a:t>3</a:t>
              </a:r>
            </a:p>
          </p:txBody>
        </p:sp>
      </p:grpSp>
      <p:grpSp>
        <p:nvGrpSpPr>
          <p:cNvPr id="21" name="Group 21"/>
          <p:cNvGrpSpPr/>
          <p:nvPr/>
        </p:nvGrpSpPr>
        <p:grpSpPr>
          <a:xfrm>
            <a:off x="9948360" y="4988414"/>
            <a:ext cx="950933" cy="946659"/>
            <a:chOff x="0" y="0"/>
            <a:chExt cx="1267911" cy="1262213"/>
          </a:xfrm>
        </p:grpSpPr>
        <p:grpSp>
          <p:nvGrpSpPr>
            <p:cNvPr id="22" name="Group 22"/>
            <p:cNvGrpSpPr/>
            <p:nvPr/>
          </p:nvGrpSpPr>
          <p:grpSpPr>
            <a:xfrm>
              <a:off x="0" y="0"/>
              <a:ext cx="1267911" cy="1262213"/>
              <a:chOff x="0" y="0"/>
              <a:chExt cx="812800" cy="809147"/>
            </a:xfrm>
          </p:grpSpPr>
          <p:sp>
            <p:nvSpPr>
              <p:cNvPr id="23" name="Freeform 23"/>
              <p:cNvSpPr/>
              <p:nvPr/>
            </p:nvSpPr>
            <p:spPr>
              <a:xfrm>
                <a:off x="0" y="0"/>
                <a:ext cx="812800" cy="809147"/>
              </a:xfrm>
              <a:custGeom>
                <a:avLst/>
                <a:gdLst/>
                <a:ahLst/>
                <a:cxnLst/>
                <a:rect l="l" t="t" r="r" b="b"/>
                <a:pathLst>
                  <a:path w="812800" h="809147">
                    <a:moveTo>
                      <a:pt x="406400" y="0"/>
                    </a:moveTo>
                    <a:cubicBezTo>
                      <a:pt x="181951" y="0"/>
                      <a:pt x="0" y="181134"/>
                      <a:pt x="0" y="404574"/>
                    </a:cubicBezTo>
                    <a:cubicBezTo>
                      <a:pt x="0" y="628013"/>
                      <a:pt x="181951" y="809147"/>
                      <a:pt x="406400" y="809147"/>
                    </a:cubicBezTo>
                    <a:cubicBezTo>
                      <a:pt x="630849" y="809147"/>
                      <a:pt x="812800" y="628013"/>
                      <a:pt x="812800" y="404574"/>
                    </a:cubicBezTo>
                    <a:cubicBezTo>
                      <a:pt x="812800" y="181134"/>
                      <a:pt x="630849" y="0"/>
                      <a:pt x="406400" y="0"/>
                    </a:cubicBezTo>
                    <a:close/>
                  </a:path>
                </a:pathLst>
              </a:custGeom>
              <a:solidFill>
                <a:srgbClr val="F6E6F4"/>
              </a:solidFill>
              <a:ln w="38100" cap="sq">
                <a:solidFill>
                  <a:srgbClr val="000000"/>
                </a:solidFill>
                <a:prstDash val="solid"/>
                <a:miter/>
              </a:ln>
            </p:spPr>
            <p:txBody>
              <a:bodyPr/>
              <a:lstStyle/>
              <a:p>
                <a:endParaRPr lang="es-ES"/>
              </a:p>
            </p:txBody>
          </p:sp>
          <p:sp>
            <p:nvSpPr>
              <p:cNvPr id="24" name="TextBox 24"/>
              <p:cNvSpPr txBox="1"/>
              <p:nvPr/>
            </p:nvSpPr>
            <p:spPr>
              <a:xfrm>
                <a:off x="76200" y="18708"/>
                <a:ext cx="660400" cy="714582"/>
              </a:xfrm>
              <a:prstGeom prst="rect">
                <a:avLst/>
              </a:prstGeom>
            </p:spPr>
            <p:txBody>
              <a:bodyPr lIns="0" tIns="0" rIns="0" bIns="0" rtlCol="0" anchor="ctr"/>
              <a:lstStyle/>
              <a:p>
                <a:pPr algn="ctr">
                  <a:lnSpc>
                    <a:spcPts val="4339"/>
                  </a:lnSpc>
                </a:pPr>
                <a:endParaRPr/>
              </a:p>
            </p:txBody>
          </p:sp>
        </p:grpSp>
        <p:sp>
          <p:nvSpPr>
            <p:cNvPr id="25" name="TextBox 25"/>
            <p:cNvSpPr txBox="1"/>
            <p:nvPr/>
          </p:nvSpPr>
          <p:spPr>
            <a:xfrm>
              <a:off x="194227" y="-57048"/>
              <a:ext cx="879456" cy="1294049"/>
            </a:xfrm>
            <a:prstGeom prst="rect">
              <a:avLst/>
            </a:prstGeom>
          </p:spPr>
          <p:txBody>
            <a:bodyPr lIns="0" tIns="0" rIns="0" bIns="0" rtlCol="0" anchor="t">
              <a:spAutoFit/>
            </a:bodyPr>
            <a:lstStyle/>
            <a:p>
              <a:pPr algn="ctr">
                <a:lnSpc>
                  <a:spcPts val="7525"/>
                </a:lnSpc>
                <a:spcBef>
                  <a:spcPct val="0"/>
                </a:spcBef>
              </a:pPr>
              <a:r>
                <a:rPr lang="en-US" sz="5375" spc="-236">
                  <a:solidFill>
                    <a:srgbClr val="000000"/>
                  </a:solidFill>
                  <a:latin typeface="ดองเต่า"/>
                  <a:ea typeface="ดองเต่า"/>
                  <a:cs typeface="ดองเต่า"/>
                  <a:sym typeface="ดองเต่า"/>
                </a:rPr>
                <a:t>4</a:t>
              </a:r>
            </a:p>
          </p:txBody>
        </p:sp>
      </p:grpSp>
      <p:grpSp>
        <p:nvGrpSpPr>
          <p:cNvPr id="26" name="Group 26"/>
          <p:cNvGrpSpPr/>
          <p:nvPr/>
        </p:nvGrpSpPr>
        <p:grpSpPr>
          <a:xfrm>
            <a:off x="9948360" y="6222183"/>
            <a:ext cx="950933" cy="946659"/>
            <a:chOff x="0" y="0"/>
            <a:chExt cx="1267911" cy="1262213"/>
          </a:xfrm>
        </p:grpSpPr>
        <p:grpSp>
          <p:nvGrpSpPr>
            <p:cNvPr id="27" name="Group 27"/>
            <p:cNvGrpSpPr/>
            <p:nvPr/>
          </p:nvGrpSpPr>
          <p:grpSpPr>
            <a:xfrm>
              <a:off x="0" y="0"/>
              <a:ext cx="1267911" cy="1262213"/>
              <a:chOff x="0" y="0"/>
              <a:chExt cx="812800" cy="809147"/>
            </a:xfrm>
          </p:grpSpPr>
          <p:sp>
            <p:nvSpPr>
              <p:cNvPr id="28" name="Freeform 28"/>
              <p:cNvSpPr/>
              <p:nvPr/>
            </p:nvSpPr>
            <p:spPr>
              <a:xfrm>
                <a:off x="0" y="0"/>
                <a:ext cx="812800" cy="809147"/>
              </a:xfrm>
              <a:custGeom>
                <a:avLst/>
                <a:gdLst/>
                <a:ahLst/>
                <a:cxnLst/>
                <a:rect l="l" t="t" r="r" b="b"/>
                <a:pathLst>
                  <a:path w="812800" h="809147">
                    <a:moveTo>
                      <a:pt x="406400" y="0"/>
                    </a:moveTo>
                    <a:cubicBezTo>
                      <a:pt x="181951" y="0"/>
                      <a:pt x="0" y="181134"/>
                      <a:pt x="0" y="404574"/>
                    </a:cubicBezTo>
                    <a:cubicBezTo>
                      <a:pt x="0" y="628013"/>
                      <a:pt x="181951" y="809147"/>
                      <a:pt x="406400" y="809147"/>
                    </a:cubicBezTo>
                    <a:cubicBezTo>
                      <a:pt x="630849" y="809147"/>
                      <a:pt x="812800" y="628013"/>
                      <a:pt x="812800" y="404574"/>
                    </a:cubicBezTo>
                    <a:cubicBezTo>
                      <a:pt x="812800" y="181134"/>
                      <a:pt x="630849" y="0"/>
                      <a:pt x="406400" y="0"/>
                    </a:cubicBezTo>
                    <a:close/>
                  </a:path>
                </a:pathLst>
              </a:custGeom>
              <a:solidFill>
                <a:srgbClr val="F6E6F4"/>
              </a:solidFill>
              <a:ln w="38100" cap="sq">
                <a:solidFill>
                  <a:srgbClr val="000000"/>
                </a:solidFill>
                <a:prstDash val="solid"/>
                <a:miter/>
              </a:ln>
            </p:spPr>
            <p:txBody>
              <a:bodyPr/>
              <a:lstStyle/>
              <a:p>
                <a:endParaRPr lang="es-ES"/>
              </a:p>
            </p:txBody>
          </p:sp>
          <p:sp>
            <p:nvSpPr>
              <p:cNvPr id="29" name="TextBox 29"/>
              <p:cNvSpPr txBox="1"/>
              <p:nvPr/>
            </p:nvSpPr>
            <p:spPr>
              <a:xfrm>
                <a:off x="76200" y="18708"/>
                <a:ext cx="660400" cy="714582"/>
              </a:xfrm>
              <a:prstGeom prst="rect">
                <a:avLst/>
              </a:prstGeom>
            </p:spPr>
            <p:txBody>
              <a:bodyPr lIns="0" tIns="0" rIns="0" bIns="0" rtlCol="0" anchor="ctr"/>
              <a:lstStyle/>
              <a:p>
                <a:pPr algn="ctr">
                  <a:lnSpc>
                    <a:spcPts val="4339"/>
                  </a:lnSpc>
                </a:pPr>
                <a:endParaRPr/>
              </a:p>
            </p:txBody>
          </p:sp>
        </p:grpSp>
        <p:sp>
          <p:nvSpPr>
            <p:cNvPr id="30" name="TextBox 30"/>
            <p:cNvSpPr txBox="1"/>
            <p:nvPr/>
          </p:nvSpPr>
          <p:spPr>
            <a:xfrm>
              <a:off x="194227" y="-127606"/>
              <a:ext cx="879456" cy="1294049"/>
            </a:xfrm>
            <a:prstGeom prst="rect">
              <a:avLst/>
            </a:prstGeom>
          </p:spPr>
          <p:txBody>
            <a:bodyPr lIns="0" tIns="0" rIns="0" bIns="0" rtlCol="0" anchor="t">
              <a:spAutoFit/>
            </a:bodyPr>
            <a:lstStyle/>
            <a:p>
              <a:pPr algn="ctr">
                <a:lnSpc>
                  <a:spcPts val="7525"/>
                </a:lnSpc>
                <a:spcBef>
                  <a:spcPct val="0"/>
                </a:spcBef>
              </a:pPr>
              <a:r>
                <a:rPr lang="en-US" sz="5375" spc="-236">
                  <a:solidFill>
                    <a:srgbClr val="000000"/>
                  </a:solidFill>
                  <a:latin typeface="ดองเต่า"/>
                  <a:ea typeface="ดองเต่า"/>
                  <a:cs typeface="ดองเต่า"/>
                  <a:sym typeface="ดองเต่า"/>
                </a:rPr>
                <a:t>5</a:t>
              </a:r>
            </a:p>
          </p:txBody>
        </p:sp>
      </p:grpSp>
      <p:sp>
        <p:nvSpPr>
          <p:cNvPr id="31" name="Freeform 31"/>
          <p:cNvSpPr/>
          <p:nvPr/>
        </p:nvSpPr>
        <p:spPr>
          <a:xfrm>
            <a:off x="3997633" y="4953000"/>
            <a:ext cx="5093852" cy="926155"/>
          </a:xfrm>
          <a:custGeom>
            <a:avLst/>
            <a:gdLst/>
            <a:ahLst/>
            <a:cxnLst/>
            <a:rect l="l" t="t" r="r" b="b"/>
            <a:pathLst>
              <a:path w="5093852" h="926155">
                <a:moveTo>
                  <a:pt x="0" y="0"/>
                </a:moveTo>
                <a:lnTo>
                  <a:pt x="5093852" y="0"/>
                </a:lnTo>
                <a:lnTo>
                  <a:pt x="5093852" y="926155"/>
                </a:lnTo>
                <a:lnTo>
                  <a:pt x="0" y="9261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32" name="Freeform 32"/>
          <p:cNvSpPr/>
          <p:nvPr/>
        </p:nvSpPr>
        <p:spPr>
          <a:xfrm>
            <a:off x="3997633" y="6110658"/>
            <a:ext cx="5093852" cy="926155"/>
          </a:xfrm>
          <a:custGeom>
            <a:avLst/>
            <a:gdLst/>
            <a:ahLst/>
            <a:cxnLst/>
            <a:rect l="l" t="t" r="r" b="b"/>
            <a:pathLst>
              <a:path w="5093852" h="926155">
                <a:moveTo>
                  <a:pt x="0" y="0"/>
                </a:moveTo>
                <a:lnTo>
                  <a:pt x="5093852" y="0"/>
                </a:lnTo>
                <a:lnTo>
                  <a:pt x="5093852" y="926155"/>
                </a:lnTo>
                <a:lnTo>
                  <a:pt x="0" y="9261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33" name="Freeform 33"/>
          <p:cNvSpPr/>
          <p:nvPr/>
        </p:nvSpPr>
        <p:spPr>
          <a:xfrm>
            <a:off x="3997633" y="7420779"/>
            <a:ext cx="5093852" cy="926155"/>
          </a:xfrm>
          <a:custGeom>
            <a:avLst/>
            <a:gdLst/>
            <a:ahLst/>
            <a:cxnLst/>
            <a:rect l="l" t="t" r="r" b="b"/>
            <a:pathLst>
              <a:path w="5093852" h="926155">
                <a:moveTo>
                  <a:pt x="0" y="0"/>
                </a:moveTo>
                <a:lnTo>
                  <a:pt x="5093852" y="0"/>
                </a:lnTo>
                <a:lnTo>
                  <a:pt x="5093852" y="926154"/>
                </a:lnTo>
                <a:lnTo>
                  <a:pt x="0" y="9261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34" name="Freeform 34"/>
          <p:cNvSpPr/>
          <p:nvPr/>
        </p:nvSpPr>
        <p:spPr>
          <a:xfrm>
            <a:off x="11127893" y="4988414"/>
            <a:ext cx="5551929" cy="1009442"/>
          </a:xfrm>
          <a:custGeom>
            <a:avLst/>
            <a:gdLst/>
            <a:ahLst/>
            <a:cxnLst/>
            <a:rect l="l" t="t" r="r" b="b"/>
            <a:pathLst>
              <a:path w="5551929" h="1009442">
                <a:moveTo>
                  <a:pt x="0" y="0"/>
                </a:moveTo>
                <a:lnTo>
                  <a:pt x="5551929" y="0"/>
                </a:lnTo>
                <a:lnTo>
                  <a:pt x="5551929" y="1009442"/>
                </a:lnTo>
                <a:lnTo>
                  <a:pt x="0" y="10094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35" name="Freeform 35"/>
          <p:cNvSpPr/>
          <p:nvPr/>
        </p:nvSpPr>
        <p:spPr>
          <a:xfrm>
            <a:off x="11127893" y="6222183"/>
            <a:ext cx="5093852" cy="926155"/>
          </a:xfrm>
          <a:custGeom>
            <a:avLst/>
            <a:gdLst/>
            <a:ahLst/>
            <a:cxnLst/>
            <a:rect l="l" t="t" r="r" b="b"/>
            <a:pathLst>
              <a:path w="5093852" h="926155">
                <a:moveTo>
                  <a:pt x="0" y="0"/>
                </a:moveTo>
                <a:lnTo>
                  <a:pt x="5093852" y="0"/>
                </a:lnTo>
                <a:lnTo>
                  <a:pt x="5093852" y="926154"/>
                </a:lnTo>
                <a:lnTo>
                  <a:pt x="0" y="9261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36" name="Freeform 36"/>
          <p:cNvSpPr/>
          <p:nvPr/>
        </p:nvSpPr>
        <p:spPr>
          <a:xfrm rot="-1047235">
            <a:off x="14462704" y="9273489"/>
            <a:ext cx="4434237" cy="920104"/>
          </a:xfrm>
          <a:custGeom>
            <a:avLst/>
            <a:gdLst/>
            <a:ahLst/>
            <a:cxnLst/>
            <a:rect l="l" t="t" r="r" b="b"/>
            <a:pathLst>
              <a:path w="4434237" h="920104">
                <a:moveTo>
                  <a:pt x="0" y="0"/>
                </a:moveTo>
                <a:lnTo>
                  <a:pt x="4434237" y="0"/>
                </a:lnTo>
                <a:lnTo>
                  <a:pt x="4434237" y="920104"/>
                </a:lnTo>
                <a:lnTo>
                  <a:pt x="0" y="92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37" name="Freeform 37"/>
          <p:cNvSpPr/>
          <p:nvPr/>
        </p:nvSpPr>
        <p:spPr>
          <a:xfrm rot="9088885">
            <a:off x="-1101662" y="558590"/>
            <a:ext cx="4762948" cy="726350"/>
          </a:xfrm>
          <a:custGeom>
            <a:avLst/>
            <a:gdLst/>
            <a:ahLst/>
            <a:cxnLst/>
            <a:rect l="l" t="t" r="r" b="b"/>
            <a:pathLst>
              <a:path w="4762948" h="726350">
                <a:moveTo>
                  <a:pt x="0" y="0"/>
                </a:moveTo>
                <a:lnTo>
                  <a:pt x="4762948" y="0"/>
                </a:lnTo>
                <a:lnTo>
                  <a:pt x="4762948" y="726350"/>
                </a:lnTo>
                <a:lnTo>
                  <a:pt x="0" y="7263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38" name="Freeform 38"/>
          <p:cNvSpPr/>
          <p:nvPr/>
        </p:nvSpPr>
        <p:spPr>
          <a:xfrm>
            <a:off x="4313863" y="1790935"/>
            <a:ext cx="9929284" cy="2742965"/>
          </a:xfrm>
          <a:custGeom>
            <a:avLst/>
            <a:gdLst/>
            <a:ahLst/>
            <a:cxnLst/>
            <a:rect l="l" t="t" r="r" b="b"/>
            <a:pathLst>
              <a:path w="9929284" h="2742965">
                <a:moveTo>
                  <a:pt x="0" y="0"/>
                </a:moveTo>
                <a:lnTo>
                  <a:pt x="9929284" y="0"/>
                </a:lnTo>
                <a:lnTo>
                  <a:pt x="9929284" y="2742965"/>
                </a:lnTo>
                <a:lnTo>
                  <a:pt x="0" y="27429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ES"/>
          </a:p>
        </p:txBody>
      </p:sp>
      <p:sp>
        <p:nvSpPr>
          <p:cNvPr id="39" name="TextBox 39"/>
          <p:cNvSpPr txBox="1"/>
          <p:nvPr/>
        </p:nvSpPr>
        <p:spPr>
          <a:xfrm>
            <a:off x="4769937" y="2110060"/>
            <a:ext cx="9017136" cy="1808187"/>
          </a:xfrm>
          <a:prstGeom prst="rect">
            <a:avLst/>
          </a:prstGeom>
        </p:spPr>
        <p:txBody>
          <a:bodyPr lIns="0" tIns="0" rIns="0" bIns="0" rtlCol="0" anchor="t">
            <a:spAutoFit/>
          </a:bodyPr>
          <a:lstStyle/>
          <a:p>
            <a:pPr marL="0" lvl="0" indent="0" algn="ctr">
              <a:lnSpc>
                <a:spcPts val="14097"/>
              </a:lnSpc>
            </a:pPr>
            <a:r>
              <a:rPr lang="en-US" sz="9600" spc="-488" dirty="0" err="1">
                <a:solidFill>
                  <a:srgbClr val="000000"/>
                </a:solidFill>
                <a:latin typeface="ดองเต่า"/>
                <a:ea typeface="ดองเต่า"/>
                <a:cs typeface="ดองเต่า"/>
                <a:sym typeface="ดองเต่า"/>
              </a:rPr>
              <a:t>Índice</a:t>
            </a:r>
            <a:endParaRPr lang="en-US" sz="11100" spc="-488" dirty="0">
              <a:solidFill>
                <a:srgbClr val="000000"/>
              </a:solidFill>
              <a:latin typeface="ดองเต่า"/>
              <a:ea typeface="ดองเต่า"/>
              <a:cs typeface="ดองเต่า"/>
              <a:sym typeface="ดองเต่า"/>
            </a:endParaRPr>
          </a:p>
        </p:txBody>
      </p:sp>
      <p:sp>
        <p:nvSpPr>
          <p:cNvPr id="40" name="TextBox 40"/>
          <p:cNvSpPr txBox="1"/>
          <p:nvPr/>
        </p:nvSpPr>
        <p:spPr>
          <a:xfrm>
            <a:off x="4313863" y="5147795"/>
            <a:ext cx="4461392" cy="472381"/>
          </a:xfrm>
          <a:prstGeom prst="rect">
            <a:avLst/>
          </a:prstGeom>
        </p:spPr>
        <p:txBody>
          <a:bodyPr lIns="0" tIns="0" rIns="0" bIns="0" rtlCol="0" anchor="t">
            <a:spAutoFit/>
          </a:bodyPr>
          <a:lstStyle/>
          <a:p>
            <a:pPr algn="l">
              <a:lnSpc>
                <a:spcPts val="3888"/>
              </a:lnSpc>
              <a:spcBef>
                <a:spcPct val="0"/>
              </a:spcBef>
            </a:pPr>
            <a:r>
              <a:rPr lang="en-US" sz="2777" b="1">
                <a:solidFill>
                  <a:srgbClr val="000000"/>
                </a:solidFill>
                <a:latin typeface="Aileron Bold"/>
                <a:ea typeface="Aileron Bold"/>
                <a:cs typeface="Aileron Bold"/>
                <a:sym typeface="Aileron Bold"/>
              </a:rPr>
              <a:t>TRABAJO Y SALUD</a:t>
            </a:r>
          </a:p>
        </p:txBody>
      </p:sp>
      <p:sp>
        <p:nvSpPr>
          <p:cNvPr id="41" name="TextBox 41"/>
          <p:cNvSpPr txBox="1"/>
          <p:nvPr/>
        </p:nvSpPr>
        <p:spPr>
          <a:xfrm>
            <a:off x="4313863" y="6063033"/>
            <a:ext cx="4461392" cy="1407795"/>
          </a:xfrm>
          <a:prstGeom prst="rect">
            <a:avLst/>
          </a:prstGeom>
        </p:spPr>
        <p:txBody>
          <a:bodyPr lIns="0" tIns="0" rIns="0" bIns="0" rtlCol="0" anchor="t">
            <a:spAutoFit/>
          </a:bodyPr>
          <a:lstStyle/>
          <a:p>
            <a:pPr algn="l">
              <a:lnSpc>
                <a:spcPts val="3779"/>
              </a:lnSpc>
            </a:pPr>
            <a:r>
              <a:rPr lang="en-US" sz="2700" b="1">
                <a:solidFill>
                  <a:srgbClr val="000000"/>
                </a:solidFill>
                <a:latin typeface="Aileron Bold"/>
                <a:ea typeface="Aileron Bold"/>
                <a:cs typeface="Aileron Bold"/>
                <a:sym typeface="Aileron Bold"/>
              </a:rPr>
              <a:t>MARCO NORMATIVO DE LA PREVENCIÓN </a:t>
            </a:r>
          </a:p>
          <a:p>
            <a:pPr algn="l">
              <a:lnSpc>
                <a:spcPts val="3779"/>
              </a:lnSpc>
              <a:spcBef>
                <a:spcPct val="0"/>
              </a:spcBef>
            </a:pPr>
            <a:endParaRPr lang="en-US" sz="2700" b="1">
              <a:solidFill>
                <a:srgbClr val="000000"/>
              </a:solidFill>
              <a:latin typeface="Aileron Bold"/>
              <a:ea typeface="Aileron Bold"/>
              <a:cs typeface="Aileron Bold"/>
              <a:sym typeface="Aileron Bold"/>
            </a:endParaRPr>
          </a:p>
        </p:txBody>
      </p:sp>
      <p:sp>
        <p:nvSpPr>
          <p:cNvPr id="42" name="TextBox 42"/>
          <p:cNvSpPr txBox="1"/>
          <p:nvPr/>
        </p:nvSpPr>
        <p:spPr>
          <a:xfrm>
            <a:off x="4174848" y="7415388"/>
            <a:ext cx="4916637" cy="931545"/>
          </a:xfrm>
          <a:prstGeom prst="rect">
            <a:avLst/>
          </a:prstGeom>
        </p:spPr>
        <p:txBody>
          <a:bodyPr lIns="0" tIns="0" rIns="0" bIns="0" rtlCol="0" anchor="t">
            <a:spAutoFit/>
          </a:bodyPr>
          <a:lstStyle/>
          <a:p>
            <a:pPr algn="l">
              <a:lnSpc>
                <a:spcPts val="3779"/>
              </a:lnSpc>
              <a:spcBef>
                <a:spcPct val="0"/>
              </a:spcBef>
            </a:pPr>
            <a:r>
              <a:rPr lang="en-US" sz="2700" b="1">
                <a:solidFill>
                  <a:srgbClr val="000000"/>
                </a:solidFill>
                <a:latin typeface="Aileron Bold"/>
                <a:ea typeface="Aileron Bold"/>
                <a:cs typeface="Aileron Bold"/>
                <a:sym typeface="Aileron Bold"/>
              </a:rPr>
              <a:t>DAÑOS DERIVADOS DEL TRABAJO</a:t>
            </a:r>
          </a:p>
        </p:txBody>
      </p:sp>
      <p:sp>
        <p:nvSpPr>
          <p:cNvPr id="43" name="TextBox 43"/>
          <p:cNvSpPr txBox="1"/>
          <p:nvPr/>
        </p:nvSpPr>
        <p:spPr>
          <a:xfrm>
            <a:off x="11444123" y="4985838"/>
            <a:ext cx="5235699" cy="931545"/>
          </a:xfrm>
          <a:prstGeom prst="rect">
            <a:avLst/>
          </a:prstGeom>
        </p:spPr>
        <p:txBody>
          <a:bodyPr lIns="0" tIns="0" rIns="0" bIns="0" rtlCol="0" anchor="t">
            <a:spAutoFit/>
          </a:bodyPr>
          <a:lstStyle/>
          <a:p>
            <a:pPr algn="l">
              <a:lnSpc>
                <a:spcPts val="3779"/>
              </a:lnSpc>
              <a:spcBef>
                <a:spcPct val="0"/>
              </a:spcBef>
            </a:pPr>
            <a:r>
              <a:rPr lang="en-US" sz="2700" b="1">
                <a:solidFill>
                  <a:srgbClr val="000000"/>
                </a:solidFill>
                <a:latin typeface="Aileron Bold"/>
                <a:ea typeface="Aileron Bold"/>
                <a:cs typeface="Aileron Bold"/>
                <a:sym typeface="Aileron Bold"/>
              </a:rPr>
              <a:t>TÉCNICAS DE PREVENCIÓN Y PROTECCIÓN</a:t>
            </a:r>
          </a:p>
        </p:txBody>
      </p:sp>
      <p:sp>
        <p:nvSpPr>
          <p:cNvPr id="44" name="TextBox 44"/>
          <p:cNvSpPr txBox="1"/>
          <p:nvPr/>
        </p:nvSpPr>
        <p:spPr>
          <a:xfrm>
            <a:off x="11444123" y="6414486"/>
            <a:ext cx="4461392" cy="472381"/>
          </a:xfrm>
          <a:prstGeom prst="rect">
            <a:avLst/>
          </a:prstGeom>
        </p:spPr>
        <p:txBody>
          <a:bodyPr lIns="0" tIns="0" rIns="0" bIns="0" rtlCol="0" anchor="t">
            <a:spAutoFit/>
          </a:bodyPr>
          <a:lstStyle/>
          <a:p>
            <a:pPr algn="l">
              <a:lnSpc>
                <a:spcPts val="3888"/>
              </a:lnSpc>
              <a:spcBef>
                <a:spcPct val="0"/>
              </a:spcBef>
            </a:pPr>
            <a:r>
              <a:rPr lang="en-US" sz="2777" b="1">
                <a:solidFill>
                  <a:srgbClr val="000000"/>
                </a:solidFill>
                <a:latin typeface="Aileron Bold"/>
                <a:ea typeface="Aileron Bold"/>
                <a:cs typeface="Aileron Bold"/>
                <a:sym typeface="Aileron Bold"/>
              </a:rPr>
              <a:t>SEÑALIZACIÓN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sp>
        <p:nvSpPr>
          <p:cNvPr id="3" name="Freeform 3"/>
          <p:cNvSpPr/>
          <p:nvPr/>
        </p:nvSpPr>
        <p:spPr>
          <a:xfrm>
            <a:off x="122570" y="1648338"/>
            <a:ext cx="7454576" cy="6990323"/>
          </a:xfrm>
          <a:custGeom>
            <a:avLst/>
            <a:gdLst/>
            <a:ahLst/>
            <a:cxnLst/>
            <a:rect l="l" t="t" r="r" b="b"/>
            <a:pathLst>
              <a:path w="7454576" h="6990323">
                <a:moveTo>
                  <a:pt x="0" y="0"/>
                </a:moveTo>
                <a:lnTo>
                  <a:pt x="7454576" y="0"/>
                </a:lnTo>
                <a:lnTo>
                  <a:pt x="7454576" y="6990324"/>
                </a:lnTo>
                <a:lnTo>
                  <a:pt x="0" y="6990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p:cNvSpPr/>
          <p:nvPr/>
        </p:nvSpPr>
        <p:spPr>
          <a:xfrm rot="-6415894">
            <a:off x="-798615" y="5745188"/>
            <a:ext cx="3654630" cy="5331688"/>
          </a:xfrm>
          <a:custGeom>
            <a:avLst/>
            <a:gdLst/>
            <a:ahLst/>
            <a:cxnLst/>
            <a:rect l="l" t="t" r="r" b="b"/>
            <a:pathLst>
              <a:path w="3654630" h="5331688">
                <a:moveTo>
                  <a:pt x="0" y="0"/>
                </a:moveTo>
                <a:lnTo>
                  <a:pt x="3654630" y="0"/>
                </a:lnTo>
                <a:lnTo>
                  <a:pt x="3654630" y="5331687"/>
                </a:lnTo>
                <a:lnTo>
                  <a:pt x="0" y="53316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5" name="Freeform 5"/>
          <p:cNvSpPr/>
          <p:nvPr/>
        </p:nvSpPr>
        <p:spPr>
          <a:xfrm>
            <a:off x="1998566" y="3215929"/>
            <a:ext cx="3470348" cy="3614945"/>
          </a:xfrm>
          <a:custGeom>
            <a:avLst/>
            <a:gdLst/>
            <a:ahLst/>
            <a:cxnLst/>
            <a:rect l="l" t="t" r="r" b="b"/>
            <a:pathLst>
              <a:path w="3470348" h="3614945">
                <a:moveTo>
                  <a:pt x="0" y="0"/>
                </a:moveTo>
                <a:lnTo>
                  <a:pt x="3470348" y="0"/>
                </a:lnTo>
                <a:lnTo>
                  <a:pt x="3470348" y="3614946"/>
                </a:lnTo>
                <a:lnTo>
                  <a:pt x="0" y="3614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6" name="TextBox 6"/>
          <p:cNvSpPr txBox="1"/>
          <p:nvPr/>
        </p:nvSpPr>
        <p:spPr>
          <a:xfrm>
            <a:off x="6518470" y="164083"/>
            <a:ext cx="7924931" cy="2441826"/>
          </a:xfrm>
          <a:prstGeom prst="rect">
            <a:avLst/>
          </a:prstGeom>
        </p:spPr>
        <p:txBody>
          <a:bodyPr lIns="0" tIns="0" rIns="0" bIns="0" rtlCol="0" anchor="t">
            <a:spAutoFit/>
          </a:bodyPr>
          <a:lstStyle/>
          <a:p>
            <a:pPr marL="0" lvl="0" indent="0" algn="l">
              <a:lnSpc>
                <a:spcPts val="9443"/>
              </a:lnSpc>
            </a:pPr>
            <a:r>
              <a:rPr lang="en-US" sz="7320">
                <a:solidFill>
                  <a:srgbClr val="000000"/>
                </a:solidFill>
                <a:latin typeface="Childos Arabic"/>
                <a:ea typeface="Childos Arabic"/>
                <a:cs typeface="Childos Arabic"/>
                <a:sym typeface="Childos Arabic"/>
              </a:rPr>
              <a:t>LOS ACCIDENTES DE TRABAJO</a:t>
            </a:r>
          </a:p>
        </p:txBody>
      </p:sp>
      <p:sp>
        <p:nvSpPr>
          <p:cNvPr id="7" name="TextBox 7"/>
          <p:cNvSpPr txBox="1"/>
          <p:nvPr/>
        </p:nvSpPr>
        <p:spPr>
          <a:xfrm>
            <a:off x="9738984" y="2408112"/>
            <a:ext cx="7924931" cy="3478441"/>
          </a:xfrm>
          <a:prstGeom prst="rect">
            <a:avLst/>
          </a:prstGeom>
        </p:spPr>
        <p:txBody>
          <a:bodyPr lIns="0" tIns="0" rIns="0" bIns="0" rtlCol="0" anchor="t">
            <a:spAutoFit/>
          </a:bodyPr>
          <a:lstStyle/>
          <a:p>
            <a:pPr algn="l">
              <a:lnSpc>
                <a:spcPts val="3494"/>
              </a:lnSpc>
            </a:pPr>
            <a:r>
              <a:rPr lang="en-US" sz="2299" b="1">
                <a:solidFill>
                  <a:srgbClr val="000000"/>
                </a:solidFill>
                <a:latin typeface="Montserrat Medium"/>
                <a:ea typeface="Montserrat Medium"/>
                <a:cs typeface="Montserrat Medium"/>
                <a:sym typeface="Montserrat Medium"/>
              </a:rPr>
              <a:t> Desde el </a:t>
            </a:r>
            <a:r>
              <a:rPr lang="en-US" sz="2299" b="1" u="sng">
                <a:solidFill>
                  <a:srgbClr val="00BF63"/>
                </a:solidFill>
                <a:latin typeface="Montserrat Bold"/>
                <a:ea typeface="Montserrat Bold"/>
                <a:cs typeface="Montserrat Bold"/>
                <a:sym typeface="Montserrat Bold"/>
              </a:rPr>
              <a:t>PUNTO DE VISTA LEGAL</a:t>
            </a:r>
            <a:r>
              <a:rPr lang="en-US" sz="2299" b="1">
                <a:solidFill>
                  <a:srgbClr val="000000"/>
                </a:solidFill>
                <a:latin typeface="Montserrat Medium"/>
                <a:ea typeface="Montserrat Medium"/>
                <a:cs typeface="Montserrat Medium"/>
                <a:sym typeface="Montserrat Medium"/>
              </a:rPr>
              <a:t>, el accidente de trabajo es toda lesión corporal que el trabajador sufre con motivo o a consecuencia del trabajo que ejecuta por cuenta ajena.</a:t>
            </a:r>
          </a:p>
          <a:p>
            <a:pPr algn="l">
              <a:lnSpc>
                <a:spcPts val="3494"/>
              </a:lnSpc>
            </a:pPr>
            <a:r>
              <a:rPr lang="en-US" sz="2299" b="1">
                <a:solidFill>
                  <a:srgbClr val="000000"/>
                </a:solidFill>
                <a:latin typeface="Montserrat Medium"/>
                <a:ea typeface="Montserrat Medium"/>
                <a:cs typeface="Montserrat Medium"/>
                <a:sym typeface="Montserrat Medium"/>
              </a:rPr>
              <a:t> Comprende cualquier lesión que se produzca en el centro de trabajo o en el trayecto habitual entre su domicilio y el centro de trabajo.</a:t>
            </a:r>
          </a:p>
          <a:p>
            <a:pPr marL="0" lvl="0" indent="0" algn="l">
              <a:lnSpc>
                <a:spcPts val="3494"/>
              </a:lnSpc>
            </a:pPr>
            <a:endParaRPr lang="en-US" sz="2299" b="1">
              <a:solidFill>
                <a:srgbClr val="000000"/>
              </a:solidFill>
              <a:latin typeface="Montserrat Medium"/>
              <a:ea typeface="Montserrat Medium"/>
              <a:cs typeface="Montserrat Medium"/>
              <a:sym typeface="Montserrat Medium"/>
            </a:endParaRPr>
          </a:p>
        </p:txBody>
      </p:sp>
      <p:sp>
        <p:nvSpPr>
          <p:cNvPr id="8" name="TextBox 8"/>
          <p:cNvSpPr txBox="1"/>
          <p:nvPr/>
        </p:nvSpPr>
        <p:spPr>
          <a:xfrm>
            <a:off x="7414132" y="6066983"/>
            <a:ext cx="8278922" cy="3975735"/>
          </a:xfrm>
          <a:prstGeom prst="rect">
            <a:avLst/>
          </a:prstGeom>
        </p:spPr>
        <p:txBody>
          <a:bodyPr lIns="0" tIns="0" rIns="0" bIns="0" rtlCol="0" anchor="t">
            <a:spAutoFit/>
          </a:bodyPr>
          <a:lstStyle/>
          <a:p>
            <a:pPr algn="ctr">
              <a:lnSpc>
                <a:spcPts val="3220"/>
              </a:lnSpc>
            </a:pPr>
            <a:r>
              <a:rPr lang="en-US" sz="2300">
                <a:solidFill>
                  <a:srgbClr val="000000"/>
                </a:solidFill>
                <a:latin typeface="Montserrat"/>
                <a:ea typeface="Montserrat"/>
                <a:cs typeface="Montserrat"/>
                <a:sym typeface="Montserrat"/>
              </a:rPr>
              <a:t> Desde el </a:t>
            </a:r>
            <a:r>
              <a:rPr lang="en-US" sz="2300" b="1" u="sng">
                <a:solidFill>
                  <a:srgbClr val="00BF63"/>
                </a:solidFill>
                <a:latin typeface="Montserrat Bold"/>
                <a:ea typeface="Montserrat Bold"/>
                <a:cs typeface="Montserrat Bold"/>
                <a:sym typeface="Montserrat Bold"/>
              </a:rPr>
              <a:t>PUNTO DE VISTA DE LA PREVENCIÓN</a:t>
            </a:r>
            <a:r>
              <a:rPr lang="en-US" sz="2300">
                <a:solidFill>
                  <a:srgbClr val="000000"/>
                </a:solidFill>
                <a:latin typeface="Montserrat"/>
                <a:ea typeface="Montserrat"/>
                <a:cs typeface="Montserrat"/>
                <a:sym typeface="Montserrat"/>
              </a:rPr>
              <a:t>, el concepto de accidente es más amplio; considera que un accidente es un suceso no deseado que se produce de manera brusca e inesperada interrumpiendo el proceso productivo y que puede causar daños en las cosas y/o lesiones en las personas. Es decir, se distingue entre accidente y lesión.</a:t>
            </a:r>
          </a:p>
          <a:p>
            <a:pPr algn="ctr">
              <a:lnSpc>
                <a:spcPts val="4759"/>
              </a:lnSpc>
            </a:pPr>
            <a:r>
              <a:rPr lang="en-US" sz="3399">
                <a:solidFill>
                  <a:srgbClr val="000000"/>
                </a:solidFill>
                <a:latin typeface="Montserrat"/>
                <a:ea typeface="Montserrat"/>
                <a:cs typeface="Montserrat"/>
                <a:sym typeface="Montserrat"/>
              </a:rPr>
              <a:t> </a:t>
            </a:r>
          </a:p>
          <a:p>
            <a:pPr algn="ctr">
              <a:lnSpc>
                <a:spcPts val="4759"/>
              </a:lnSpc>
            </a:pPr>
            <a:endParaRPr lang="en-US" sz="3399">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grpSp>
        <p:nvGrpSpPr>
          <p:cNvPr id="3" name="Group 3"/>
          <p:cNvGrpSpPr/>
          <p:nvPr/>
        </p:nvGrpSpPr>
        <p:grpSpPr>
          <a:xfrm>
            <a:off x="2062029" y="2195977"/>
            <a:ext cx="14163943" cy="6787626"/>
            <a:chOff x="0" y="0"/>
            <a:chExt cx="3604126" cy="1727165"/>
          </a:xfrm>
        </p:grpSpPr>
        <p:sp>
          <p:nvSpPr>
            <p:cNvPr id="4" name="Freeform 4"/>
            <p:cNvSpPr/>
            <p:nvPr/>
          </p:nvSpPr>
          <p:spPr>
            <a:xfrm>
              <a:off x="0" y="0"/>
              <a:ext cx="3604127" cy="1727165"/>
            </a:xfrm>
            <a:custGeom>
              <a:avLst/>
              <a:gdLst/>
              <a:ahLst/>
              <a:cxnLst/>
              <a:rect l="l" t="t" r="r" b="b"/>
              <a:pathLst>
                <a:path w="3604127" h="1727165">
                  <a:moveTo>
                    <a:pt x="27876" y="0"/>
                  </a:moveTo>
                  <a:lnTo>
                    <a:pt x="3576250" y="0"/>
                  </a:lnTo>
                  <a:cubicBezTo>
                    <a:pt x="3583644" y="0"/>
                    <a:pt x="3590734" y="2937"/>
                    <a:pt x="3595962" y="8165"/>
                  </a:cubicBezTo>
                  <a:cubicBezTo>
                    <a:pt x="3601189" y="13393"/>
                    <a:pt x="3604127" y="20483"/>
                    <a:pt x="3604127" y="27876"/>
                  </a:cubicBezTo>
                  <a:lnTo>
                    <a:pt x="3604127" y="1699289"/>
                  </a:lnTo>
                  <a:cubicBezTo>
                    <a:pt x="3604127" y="1714684"/>
                    <a:pt x="3591646" y="1727165"/>
                    <a:pt x="3576250" y="1727165"/>
                  </a:cubicBezTo>
                  <a:lnTo>
                    <a:pt x="27876" y="1727165"/>
                  </a:lnTo>
                  <a:cubicBezTo>
                    <a:pt x="20483" y="1727165"/>
                    <a:pt x="13393" y="1724228"/>
                    <a:pt x="8165" y="1719000"/>
                  </a:cubicBezTo>
                  <a:cubicBezTo>
                    <a:pt x="2937" y="1713772"/>
                    <a:pt x="0" y="1706682"/>
                    <a:pt x="0" y="1699289"/>
                  </a:cubicBezTo>
                  <a:lnTo>
                    <a:pt x="0" y="27876"/>
                  </a:lnTo>
                  <a:cubicBezTo>
                    <a:pt x="0" y="12481"/>
                    <a:pt x="12481" y="0"/>
                    <a:pt x="27876" y="0"/>
                  </a:cubicBezTo>
                  <a:close/>
                </a:path>
              </a:pathLst>
            </a:custGeom>
            <a:solidFill>
              <a:srgbClr val="C4E6E2"/>
            </a:solidFill>
            <a:ln cap="rnd">
              <a:noFill/>
              <a:prstDash val="solid"/>
              <a:round/>
            </a:ln>
          </p:spPr>
          <p:txBody>
            <a:bodyPr/>
            <a:lstStyle/>
            <a:p>
              <a:endParaRPr lang="es-ES"/>
            </a:p>
          </p:txBody>
        </p:sp>
        <p:sp>
          <p:nvSpPr>
            <p:cNvPr id="5" name="TextBox 5"/>
            <p:cNvSpPr txBox="1"/>
            <p:nvPr/>
          </p:nvSpPr>
          <p:spPr>
            <a:xfrm>
              <a:off x="0" y="-38100"/>
              <a:ext cx="3604126" cy="176526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266179" y="379974"/>
            <a:ext cx="11523137" cy="2984710"/>
          </a:xfrm>
          <a:prstGeom prst="rect">
            <a:avLst/>
          </a:prstGeom>
        </p:spPr>
        <p:txBody>
          <a:bodyPr lIns="0" tIns="0" rIns="0" bIns="0" rtlCol="0" anchor="t">
            <a:spAutoFit/>
          </a:bodyPr>
          <a:lstStyle/>
          <a:p>
            <a:pPr algn="ctr">
              <a:lnSpc>
                <a:spcPts val="6992"/>
              </a:lnSpc>
            </a:pPr>
            <a:r>
              <a:rPr lang="en-US" sz="5420">
                <a:solidFill>
                  <a:srgbClr val="000000"/>
                </a:solidFill>
                <a:latin typeface="Childos Arabic"/>
                <a:ea typeface="Childos Arabic"/>
                <a:cs typeface="Childos Arabic"/>
                <a:sym typeface="Childos Arabic"/>
              </a:rPr>
              <a:t>POR LO TANTO, LEGALMENTE, QUEDEN INCLUIDOS EN LA DEFINICIÓN:</a:t>
            </a:r>
          </a:p>
          <a:p>
            <a:pPr marL="0" lvl="0" indent="0" algn="ctr">
              <a:lnSpc>
                <a:spcPts val="9443"/>
              </a:lnSpc>
            </a:pPr>
            <a:endParaRPr lang="en-US" sz="5420">
              <a:solidFill>
                <a:srgbClr val="000000"/>
              </a:solidFill>
              <a:latin typeface="Childos Arabic"/>
              <a:ea typeface="Childos Arabic"/>
              <a:cs typeface="Childos Arabic"/>
              <a:sym typeface="Childos Arabic"/>
            </a:endParaRPr>
          </a:p>
        </p:txBody>
      </p:sp>
      <p:sp>
        <p:nvSpPr>
          <p:cNvPr id="7" name="Freeform 7"/>
          <p:cNvSpPr/>
          <p:nvPr/>
        </p:nvSpPr>
        <p:spPr>
          <a:xfrm>
            <a:off x="11224553" y="-778812"/>
            <a:ext cx="1984988" cy="2317927"/>
          </a:xfrm>
          <a:custGeom>
            <a:avLst/>
            <a:gdLst/>
            <a:ahLst/>
            <a:cxnLst/>
            <a:rect l="l" t="t" r="r" b="b"/>
            <a:pathLst>
              <a:path w="1984988" h="2317927">
                <a:moveTo>
                  <a:pt x="0" y="0"/>
                </a:moveTo>
                <a:lnTo>
                  <a:pt x="1984988" y="0"/>
                </a:lnTo>
                <a:lnTo>
                  <a:pt x="1984988" y="2317927"/>
                </a:lnTo>
                <a:lnTo>
                  <a:pt x="0" y="23179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8" name="Freeform 8"/>
          <p:cNvSpPr/>
          <p:nvPr/>
        </p:nvSpPr>
        <p:spPr>
          <a:xfrm>
            <a:off x="3172269" y="2479993"/>
            <a:ext cx="12416334" cy="6146085"/>
          </a:xfrm>
          <a:custGeom>
            <a:avLst/>
            <a:gdLst/>
            <a:ahLst/>
            <a:cxnLst/>
            <a:rect l="l" t="t" r="r" b="b"/>
            <a:pathLst>
              <a:path w="12416334" h="6146085">
                <a:moveTo>
                  <a:pt x="0" y="0"/>
                </a:moveTo>
                <a:lnTo>
                  <a:pt x="12416334" y="0"/>
                </a:lnTo>
                <a:lnTo>
                  <a:pt x="12416334" y="6146085"/>
                </a:lnTo>
                <a:lnTo>
                  <a:pt x="0" y="6146085"/>
                </a:lnTo>
                <a:lnTo>
                  <a:pt x="0" y="0"/>
                </a:lnTo>
                <a:close/>
              </a:path>
            </a:pathLst>
          </a:custGeom>
          <a:blipFill>
            <a:blip r:embed="rId5"/>
            <a:stretch>
              <a:fillRect/>
            </a:stretch>
          </a:blipFill>
        </p:spPr>
        <p:txBody>
          <a:bodyPr/>
          <a:lstStyle/>
          <a:p>
            <a:endParaRPr lang="es-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sp>
        <p:nvSpPr>
          <p:cNvPr id="3" name="TextBox 3"/>
          <p:cNvSpPr txBox="1"/>
          <p:nvPr/>
        </p:nvSpPr>
        <p:spPr>
          <a:xfrm>
            <a:off x="1424637" y="1193020"/>
            <a:ext cx="14034920" cy="1240302"/>
          </a:xfrm>
          <a:prstGeom prst="rect">
            <a:avLst/>
          </a:prstGeom>
        </p:spPr>
        <p:txBody>
          <a:bodyPr lIns="0" tIns="0" rIns="0" bIns="0" rtlCol="0" anchor="t">
            <a:spAutoFit/>
          </a:bodyPr>
          <a:lstStyle/>
          <a:p>
            <a:pPr marL="0" lvl="0" indent="0" algn="ctr">
              <a:lnSpc>
                <a:spcPts val="9443"/>
              </a:lnSpc>
            </a:pPr>
            <a:r>
              <a:rPr lang="en-US" sz="7320">
                <a:solidFill>
                  <a:srgbClr val="000000"/>
                </a:solidFill>
                <a:latin typeface="Childos Arabic"/>
                <a:ea typeface="Childos Arabic"/>
                <a:cs typeface="Childos Arabic"/>
                <a:sym typeface="Childos Arabic"/>
              </a:rPr>
              <a:t>ENFERMEDADES PROFESIONALES</a:t>
            </a:r>
          </a:p>
        </p:txBody>
      </p:sp>
      <p:grpSp>
        <p:nvGrpSpPr>
          <p:cNvPr id="4" name="Group 4"/>
          <p:cNvGrpSpPr/>
          <p:nvPr/>
        </p:nvGrpSpPr>
        <p:grpSpPr>
          <a:xfrm>
            <a:off x="1424637" y="2685977"/>
            <a:ext cx="6042084" cy="5858631"/>
            <a:chOff x="0" y="0"/>
            <a:chExt cx="1537456" cy="1490775"/>
          </a:xfrm>
        </p:grpSpPr>
        <p:sp>
          <p:nvSpPr>
            <p:cNvPr id="5" name="Freeform 5"/>
            <p:cNvSpPr/>
            <p:nvPr/>
          </p:nvSpPr>
          <p:spPr>
            <a:xfrm>
              <a:off x="0" y="0"/>
              <a:ext cx="1537456" cy="1490775"/>
            </a:xfrm>
            <a:custGeom>
              <a:avLst/>
              <a:gdLst/>
              <a:ahLst/>
              <a:cxnLst/>
              <a:rect l="l" t="t" r="r" b="b"/>
              <a:pathLst>
                <a:path w="1537456" h="1490775">
                  <a:moveTo>
                    <a:pt x="65348" y="0"/>
                  </a:moveTo>
                  <a:lnTo>
                    <a:pt x="1472108" y="0"/>
                  </a:lnTo>
                  <a:cubicBezTo>
                    <a:pt x="1508198" y="0"/>
                    <a:pt x="1537456" y="29257"/>
                    <a:pt x="1537456" y="65348"/>
                  </a:cubicBezTo>
                  <a:lnTo>
                    <a:pt x="1537456" y="1425427"/>
                  </a:lnTo>
                  <a:cubicBezTo>
                    <a:pt x="1537456" y="1461517"/>
                    <a:pt x="1508198" y="1490775"/>
                    <a:pt x="1472108" y="1490775"/>
                  </a:cubicBezTo>
                  <a:lnTo>
                    <a:pt x="65348" y="1490775"/>
                  </a:lnTo>
                  <a:cubicBezTo>
                    <a:pt x="29257" y="1490775"/>
                    <a:pt x="0" y="1461517"/>
                    <a:pt x="0" y="1425427"/>
                  </a:cubicBezTo>
                  <a:lnTo>
                    <a:pt x="0" y="65348"/>
                  </a:lnTo>
                  <a:cubicBezTo>
                    <a:pt x="0" y="29257"/>
                    <a:pt x="29257" y="0"/>
                    <a:pt x="65348" y="0"/>
                  </a:cubicBezTo>
                  <a:close/>
                </a:path>
              </a:pathLst>
            </a:custGeom>
            <a:solidFill>
              <a:srgbClr val="C4E6E2"/>
            </a:solidFill>
            <a:ln cap="rnd">
              <a:noFill/>
              <a:prstDash val="solid"/>
              <a:round/>
            </a:ln>
          </p:spPr>
          <p:txBody>
            <a:bodyPr/>
            <a:lstStyle/>
            <a:p>
              <a:endParaRPr lang="es-ES"/>
            </a:p>
          </p:txBody>
        </p:sp>
        <p:sp>
          <p:nvSpPr>
            <p:cNvPr id="6" name="TextBox 6"/>
            <p:cNvSpPr txBox="1"/>
            <p:nvPr/>
          </p:nvSpPr>
          <p:spPr>
            <a:xfrm>
              <a:off x="0" y="-38100"/>
              <a:ext cx="1537456" cy="152887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10801058" y="2685977"/>
            <a:ext cx="5880706" cy="5858631"/>
            <a:chOff x="0" y="0"/>
            <a:chExt cx="1496392" cy="1490775"/>
          </a:xfrm>
        </p:grpSpPr>
        <p:sp>
          <p:nvSpPr>
            <p:cNvPr id="8" name="Freeform 8"/>
            <p:cNvSpPr/>
            <p:nvPr/>
          </p:nvSpPr>
          <p:spPr>
            <a:xfrm>
              <a:off x="0" y="0"/>
              <a:ext cx="1496392" cy="1490775"/>
            </a:xfrm>
            <a:custGeom>
              <a:avLst/>
              <a:gdLst/>
              <a:ahLst/>
              <a:cxnLst/>
              <a:rect l="l" t="t" r="r" b="b"/>
              <a:pathLst>
                <a:path w="1496392" h="1490775">
                  <a:moveTo>
                    <a:pt x="67141" y="0"/>
                  </a:moveTo>
                  <a:lnTo>
                    <a:pt x="1429251" y="0"/>
                  </a:lnTo>
                  <a:cubicBezTo>
                    <a:pt x="1447058" y="0"/>
                    <a:pt x="1464135" y="7074"/>
                    <a:pt x="1476727" y="19665"/>
                  </a:cubicBezTo>
                  <a:cubicBezTo>
                    <a:pt x="1489318" y="32257"/>
                    <a:pt x="1496392" y="49334"/>
                    <a:pt x="1496392" y="67141"/>
                  </a:cubicBezTo>
                  <a:lnTo>
                    <a:pt x="1496392" y="1423633"/>
                  </a:lnTo>
                  <a:cubicBezTo>
                    <a:pt x="1496392" y="1441440"/>
                    <a:pt x="1489318" y="1458518"/>
                    <a:pt x="1476727" y="1471110"/>
                  </a:cubicBezTo>
                  <a:cubicBezTo>
                    <a:pt x="1464135" y="1483701"/>
                    <a:pt x="1447058" y="1490775"/>
                    <a:pt x="1429251" y="1490775"/>
                  </a:cubicBezTo>
                  <a:lnTo>
                    <a:pt x="67141" y="1490775"/>
                  </a:lnTo>
                  <a:cubicBezTo>
                    <a:pt x="49334" y="1490775"/>
                    <a:pt x="32257" y="1483701"/>
                    <a:pt x="19665" y="1471110"/>
                  </a:cubicBezTo>
                  <a:cubicBezTo>
                    <a:pt x="7074" y="1458518"/>
                    <a:pt x="0" y="1441440"/>
                    <a:pt x="0" y="1423633"/>
                  </a:cubicBezTo>
                  <a:lnTo>
                    <a:pt x="0" y="67141"/>
                  </a:lnTo>
                  <a:cubicBezTo>
                    <a:pt x="0" y="49334"/>
                    <a:pt x="7074" y="32257"/>
                    <a:pt x="19665" y="19665"/>
                  </a:cubicBezTo>
                  <a:cubicBezTo>
                    <a:pt x="32257" y="7074"/>
                    <a:pt x="49334" y="0"/>
                    <a:pt x="67141" y="0"/>
                  </a:cubicBezTo>
                  <a:close/>
                </a:path>
              </a:pathLst>
            </a:custGeom>
            <a:solidFill>
              <a:srgbClr val="FFD5C8"/>
            </a:solidFill>
            <a:ln cap="rnd">
              <a:noFill/>
              <a:prstDash val="solid"/>
              <a:round/>
            </a:ln>
          </p:spPr>
          <p:txBody>
            <a:bodyPr/>
            <a:lstStyle/>
            <a:p>
              <a:endParaRPr lang="es-ES"/>
            </a:p>
          </p:txBody>
        </p:sp>
        <p:sp>
          <p:nvSpPr>
            <p:cNvPr id="9" name="TextBox 9"/>
            <p:cNvSpPr txBox="1"/>
            <p:nvPr/>
          </p:nvSpPr>
          <p:spPr>
            <a:xfrm>
              <a:off x="0" y="-38100"/>
              <a:ext cx="1496392" cy="152887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1894183" y="2918630"/>
            <a:ext cx="5102992" cy="5625978"/>
          </a:xfrm>
          <a:prstGeom prst="rect">
            <a:avLst/>
          </a:prstGeom>
        </p:spPr>
        <p:txBody>
          <a:bodyPr lIns="0" tIns="0" rIns="0" bIns="0" rtlCol="0" anchor="t">
            <a:spAutoFit/>
          </a:bodyPr>
          <a:lstStyle/>
          <a:p>
            <a:pPr algn="ctr">
              <a:lnSpc>
                <a:spcPts val="2835"/>
              </a:lnSpc>
            </a:pPr>
            <a:r>
              <a:rPr lang="en-US" sz="1841" b="1" spc="33">
                <a:solidFill>
                  <a:srgbClr val="000000"/>
                </a:solidFill>
                <a:latin typeface="Montserrat Medium"/>
                <a:ea typeface="Montserrat Medium"/>
                <a:cs typeface="Montserrat Medium"/>
                <a:sym typeface="Montserrat Medium"/>
              </a:rPr>
              <a:t> Desde el </a:t>
            </a:r>
            <a:r>
              <a:rPr lang="en-US" sz="1841" b="1" u="sng" spc="33">
                <a:solidFill>
                  <a:srgbClr val="00BF63"/>
                </a:solidFill>
                <a:latin typeface="Montserrat Bold"/>
                <a:ea typeface="Montserrat Bold"/>
                <a:cs typeface="Montserrat Bold"/>
                <a:sym typeface="Montserrat Bold"/>
              </a:rPr>
              <a:t>PUNTO DE VISTA LEGAL</a:t>
            </a:r>
            <a:r>
              <a:rPr lang="en-US" sz="1841" b="1" spc="33">
                <a:solidFill>
                  <a:srgbClr val="000000"/>
                </a:solidFill>
                <a:latin typeface="Montserrat Medium"/>
                <a:ea typeface="Montserrat Medium"/>
                <a:cs typeface="Montserrat Medium"/>
                <a:sym typeface="Montserrat Medium"/>
              </a:rPr>
              <a:t>, se considera enfermedad profesional toda enfermedad contraída a consecuencia del trabajo ejecutado por cuenta de otro, en las actividades que se especifican en la norma, Real Decreto 1299/2006, y que son provocadas por la acción de las sustancias o elementos que se indican en la citada norma. Si la enfermedad contraída no se encuentra contemplada en el mencionado decreto, será considerada legalmente un accidente de trabajo, (siempre que se haya contraído con motivo o a consecuencia del trabajo que se ejecute por cuenta deun altre).</a:t>
            </a:r>
          </a:p>
          <a:p>
            <a:pPr algn="ctr">
              <a:lnSpc>
                <a:spcPts val="2835"/>
              </a:lnSpc>
            </a:pPr>
            <a:endParaRPr lang="en-US" sz="1841" b="1" spc="33">
              <a:solidFill>
                <a:srgbClr val="000000"/>
              </a:solidFill>
              <a:latin typeface="Montserrat Medium"/>
              <a:ea typeface="Montserrat Medium"/>
              <a:cs typeface="Montserrat Medium"/>
              <a:sym typeface="Montserrat Medium"/>
            </a:endParaRPr>
          </a:p>
        </p:txBody>
      </p:sp>
      <p:sp>
        <p:nvSpPr>
          <p:cNvPr id="11" name="TextBox 11"/>
          <p:cNvSpPr txBox="1"/>
          <p:nvPr/>
        </p:nvSpPr>
        <p:spPr>
          <a:xfrm>
            <a:off x="11690123" y="3167450"/>
            <a:ext cx="4078707" cy="5421208"/>
          </a:xfrm>
          <a:prstGeom prst="rect">
            <a:avLst/>
          </a:prstGeom>
        </p:spPr>
        <p:txBody>
          <a:bodyPr lIns="0" tIns="0" rIns="0" bIns="0" rtlCol="0" anchor="t">
            <a:spAutoFit/>
          </a:bodyPr>
          <a:lstStyle/>
          <a:p>
            <a:pPr algn="ctr">
              <a:lnSpc>
                <a:spcPts val="3344"/>
              </a:lnSpc>
            </a:pPr>
            <a:r>
              <a:rPr lang="en-US" sz="2171" b="1" spc="39">
                <a:solidFill>
                  <a:srgbClr val="000000"/>
                </a:solidFill>
                <a:latin typeface="Montserrat Medium"/>
                <a:ea typeface="Montserrat Medium"/>
                <a:cs typeface="Montserrat Medium"/>
                <a:sym typeface="Montserrat Medium"/>
              </a:rPr>
              <a:t>Desde el </a:t>
            </a:r>
            <a:r>
              <a:rPr lang="en-US" sz="2171" b="1" u="sng" spc="39">
                <a:solidFill>
                  <a:srgbClr val="00BF63"/>
                </a:solidFill>
                <a:latin typeface="Montserrat Bold"/>
                <a:ea typeface="Montserrat Bold"/>
                <a:cs typeface="Montserrat Bold"/>
                <a:sym typeface="Montserrat Bold"/>
              </a:rPr>
              <a:t>PUNTO DE VISTA PREVENTIVO</a:t>
            </a:r>
            <a:r>
              <a:rPr lang="en-US" sz="2171" b="1" spc="39">
                <a:solidFill>
                  <a:srgbClr val="000000"/>
                </a:solidFill>
                <a:latin typeface="Montserrat Medium"/>
                <a:ea typeface="Montserrat Medium"/>
                <a:cs typeface="Montserrat Medium"/>
                <a:sym typeface="Montserrat Medium"/>
              </a:rPr>
              <a:t>, la enfermedad profesional es un deterioro lento y gradual de la salud del trabajador, producido por una exposición crónica a situaciones adversas, sean estas producidas por el ambiente de trabajo o por la forma en que está organizado.</a:t>
            </a:r>
          </a:p>
          <a:p>
            <a:pPr algn="ctr">
              <a:lnSpc>
                <a:spcPts val="3344"/>
              </a:lnSpc>
            </a:pPr>
            <a:endParaRPr lang="en-US" sz="2171" b="1" spc="39">
              <a:solidFill>
                <a:srgbClr val="000000"/>
              </a:solidFill>
              <a:latin typeface="Montserrat Medium"/>
              <a:ea typeface="Montserrat Medium"/>
              <a:cs typeface="Montserrat Medium"/>
              <a:sym typeface="Montserrat Medium"/>
            </a:endParaRPr>
          </a:p>
        </p:txBody>
      </p:sp>
      <p:sp>
        <p:nvSpPr>
          <p:cNvPr id="12" name="Freeform 12"/>
          <p:cNvSpPr/>
          <p:nvPr/>
        </p:nvSpPr>
        <p:spPr>
          <a:xfrm>
            <a:off x="-182048" y="8282550"/>
            <a:ext cx="1788283" cy="1951500"/>
          </a:xfrm>
          <a:custGeom>
            <a:avLst/>
            <a:gdLst/>
            <a:ahLst/>
            <a:cxnLst/>
            <a:rect l="l" t="t" r="r" b="b"/>
            <a:pathLst>
              <a:path w="1788283" h="1951500">
                <a:moveTo>
                  <a:pt x="0" y="0"/>
                </a:moveTo>
                <a:lnTo>
                  <a:pt x="1788284" y="0"/>
                </a:lnTo>
                <a:lnTo>
                  <a:pt x="1788284" y="1951500"/>
                </a:lnTo>
                <a:lnTo>
                  <a:pt x="0" y="1951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13" name="Freeform 13"/>
          <p:cNvSpPr/>
          <p:nvPr/>
        </p:nvSpPr>
        <p:spPr>
          <a:xfrm>
            <a:off x="15150286" y="933530"/>
            <a:ext cx="618545" cy="785680"/>
          </a:xfrm>
          <a:custGeom>
            <a:avLst/>
            <a:gdLst/>
            <a:ahLst/>
            <a:cxnLst/>
            <a:rect l="l" t="t" r="r" b="b"/>
            <a:pathLst>
              <a:path w="618545" h="785680">
                <a:moveTo>
                  <a:pt x="0" y="0"/>
                </a:moveTo>
                <a:lnTo>
                  <a:pt x="618544" y="0"/>
                </a:lnTo>
                <a:lnTo>
                  <a:pt x="618544" y="785680"/>
                </a:lnTo>
                <a:lnTo>
                  <a:pt x="0" y="7856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4" name="Freeform 14"/>
          <p:cNvSpPr/>
          <p:nvPr/>
        </p:nvSpPr>
        <p:spPr>
          <a:xfrm rot="-8508004">
            <a:off x="16429874" y="-2510338"/>
            <a:ext cx="2820508" cy="4114800"/>
          </a:xfrm>
          <a:custGeom>
            <a:avLst/>
            <a:gdLst/>
            <a:ahLst/>
            <a:cxnLst/>
            <a:rect l="l" t="t" r="r" b="b"/>
            <a:pathLst>
              <a:path w="2820508" h="4114800">
                <a:moveTo>
                  <a:pt x="0" y="0"/>
                </a:moveTo>
                <a:lnTo>
                  <a:pt x="2820508" y="0"/>
                </a:lnTo>
                <a:lnTo>
                  <a:pt x="282050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DB4E5"/>
        </a:solidFill>
        <a:effectLst/>
      </p:bgPr>
    </p:bg>
    <p:spTree>
      <p:nvGrpSpPr>
        <p:cNvPr id="1" name=""/>
        <p:cNvGrpSpPr/>
        <p:nvPr/>
      </p:nvGrpSpPr>
      <p:grpSpPr>
        <a:xfrm>
          <a:off x="0" y="0"/>
          <a:ext cx="0" cy="0"/>
          <a:chOff x="0" y="0"/>
          <a:chExt cx="0" cy="0"/>
        </a:xfrm>
      </p:grpSpPr>
      <p:sp>
        <p:nvSpPr>
          <p:cNvPr id="2" name="Freeform 2"/>
          <p:cNvSpPr/>
          <p:nvPr/>
        </p:nvSpPr>
        <p:spPr>
          <a:xfrm>
            <a:off x="2157939" y="3381411"/>
            <a:ext cx="14369521" cy="3624414"/>
          </a:xfrm>
          <a:custGeom>
            <a:avLst/>
            <a:gdLst/>
            <a:ahLst/>
            <a:cxnLst/>
            <a:rect l="l" t="t" r="r" b="b"/>
            <a:pathLst>
              <a:path w="14369521" h="3624414">
                <a:moveTo>
                  <a:pt x="0" y="0"/>
                </a:moveTo>
                <a:lnTo>
                  <a:pt x="14369522" y="0"/>
                </a:lnTo>
                <a:lnTo>
                  <a:pt x="14369522" y="3624414"/>
                </a:lnTo>
                <a:lnTo>
                  <a:pt x="0" y="3624414"/>
                </a:lnTo>
                <a:lnTo>
                  <a:pt x="0" y="0"/>
                </a:lnTo>
                <a:close/>
              </a:path>
            </a:pathLst>
          </a:custGeom>
          <a:blipFill>
            <a:blip r:embed="rId2"/>
            <a:stretch>
              <a:fillRect/>
            </a:stretch>
          </a:blipFill>
        </p:spPr>
        <p:txBody>
          <a:bodyPr/>
          <a:lstStyle/>
          <a:p>
            <a:endParaRPr lang="es-E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D5EA"/>
        </a:solidFill>
        <a:effectLst/>
      </p:bgPr>
    </p:bg>
    <p:spTree>
      <p:nvGrpSpPr>
        <p:cNvPr id="1" name=""/>
        <p:cNvGrpSpPr/>
        <p:nvPr/>
      </p:nvGrpSpPr>
      <p:grpSpPr>
        <a:xfrm>
          <a:off x="0" y="0"/>
          <a:ext cx="0" cy="0"/>
          <a:chOff x="0" y="0"/>
          <a:chExt cx="0" cy="0"/>
        </a:xfrm>
      </p:grpSpPr>
      <p:sp>
        <p:nvSpPr>
          <p:cNvPr id="2" name="AutoShape 2"/>
          <p:cNvSpPr/>
          <p:nvPr/>
        </p:nvSpPr>
        <p:spPr>
          <a:xfrm>
            <a:off x="1461358" y="5111098"/>
            <a:ext cx="14957021" cy="0"/>
          </a:xfrm>
          <a:prstGeom prst="line">
            <a:avLst/>
          </a:prstGeom>
          <a:ln w="66675" cap="flat">
            <a:solidFill>
              <a:srgbClr val="000000"/>
            </a:solidFill>
            <a:prstDash val="solid"/>
            <a:headEnd type="none" w="sm" len="sm"/>
            <a:tailEnd type="none" w="sm" len="sm"/>
          </a:ln>
        </p:spPr>
        <p:txBody>
          <a:bodyPr/>
          <a:lstStyle/>
          <a:p>
            <a:endParaRPr lang="es-ES"/>
          </a:p>
        </p:txBody>
      </p:sp>
      <p:sp>
        <p:nvSpPr>
          <p:cNvPr id="3" name="Freeform 3"/>
          <p:cNvSpPr/>
          <p:nvPr/>
        </p:nvSpPr>
        <p:spPr>
          <a:xfrm>
            <a:off x="1869621" y="0"/>
            <a:ext cx="1943081" cy="1165849"/>
          </a:xfrm>
          <a:custGeom>
            <a:avLst/>
            <a:gdLst/>
            <a:ahLst/>
            <a:cxnLst/>
            <a:rect l="l" t="t" r="r" b="b"/>
            <a:pathLst>
              <a:path w="1943081" h="1165849">
                <a:moveTo>
                  <a:pt x="0" y="0"/>
                </a:moveTo>
                <a:lnTo>
                  <a:pt x="1943082" y="0"/>
                </a:lnTo>
                <a:lnTo>
                  <a:pt x="1943082" y="1165849"/>
                </a:lnTo>
                <a:lnTo>
                  <a:pt x="0" y="11658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Freeform 4"/>
          <p:cNvSpPr/>
          <p:nvPr/>
        </p:nvSpPr>
        <p:spPr>
          <a:xfrm>
            <a:off x="10518683" y="0"/>
            <a:ext cx="1045620" cy="1504489"/>
          </a:xfrm>
          <a:custGeom>
            <a:avLst/>
            <a:gdLst/>
            <a:ahLst/>
            <a:cxnLst/>
            <a:rect l="l" t="t" r="r" b="b"/>
            <a:pathLst>
              <a:path w="1045620" h="1504489">
                <a:moveTo>
                  <a:pt x="0" y="0"/>
                </a:moveTo>
                <a:lnTo>
                  <a:pt x="1045620" y="0"/>
                </a:lnTo>
                <a:lnTo>
                  <a:pt x="1045620" y="1504489"/>
                </a:lnTo>
                <a:lnTo>
                  <a:pt x="0" y="1504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5" name="Freeform 5"/>
          <p:cNvSpPr/>
          <p:nvPr/>
        </p:nvSpPr>
        <p:spPr>
          <a:xfrm>
            <a:off x="15262016" y="717264"/>
            <a:ext cx="870957" cy="870957"/>
          </a:xfrm>
          <a:custGeom>
            <a:avLst/>
            <a:gdLst/>
            <a:ahLst/>
            <a:cxnLst/>
            <a:rect l="l" t="t" r="r" b="b"/>
            <a:pathLst>
              <a:path w="870957" h="870957">
                <a:moveTo>
                  <a:pt x="0" y="0"/>
                </a:moveTo>
                <a:lnTo>
                  <a:pt x="870957" y="0"/>
                </a:lnTo>
                <a:lnTo>
                  <a:pt x="870957" y="870957"/>
                </a:lnTo>
                <a:lnTo>
                  <a:pt x="0" y="870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6" name="Freeform 6"/>
          <p:cNvSpPr/>
          <p:nvPr/>
        </p:nvSpPr>
        <p:spPr>
          <a:xfrm>
            <a:off x="2029363" y="5842436"/>
            <a:ext cx="1283080" cy="1434338"/>
          </a:xfrm>
          <a:custGeom>
            <a:avLst/>
            <a:gdLst/>
            <a:ahLst/>
            <a:cxnLst/>
            <a:rect l="l" t="t" r="r" b="b"/>
            <a:pathLst>
              <a:path w="1283080" h="1434338">
                <a:moveTo>
                  <a:pt x="0" y="0"/>
                </a:moveTo>
                <a:lnTo>
                  <a:pt x="1283080" y="0"/>
                </a:lnTo>
                <a:lnTo>
                  <a:pt x="1283080" y="1434338"/>
                </a:lnTo>
                <a:lnTo>
                  <a:pt x="0" y="14343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7" name="Freeform 7"/>
          <p:cNvSpPr/>
          <p:nvPr/>
        </p:nvSpPr>
        <p:spPr>
          <a:xfrm>
            <a:off x="7186687" y="5332645"/>
            <a:ext cx="983102" cy="1226960"/>
          </a:xfrm>
          <a:custGeom>
            <a:avLst/>
            <a:gdLst/>
            <a:ahLst/>
            <a:cxnLst/>
            <a:rect l="l" t="t" r="r" b="b"/>
            <a:pathLst>
              <a:path w="983102" h="1226960">
                <a:moveTo>
                  <a:pt x="0" y="0"/>
                </a:moveTo>
                <a:lnTo>
                  <a:pt x="983102" y="0"/>
                </a:lnTo>
                <a:lnTo>
                  <a:pt x="983102" y="1226960"/>
                </a:lnTo>
                <a:lnTo>
                  <a:pt x="0" y="12269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8" name="Freeform 8"/>
          <p:cNvSpPr/>
          <p:nvPr/>
        </p:nvSpPr>
        <p:spPr>
          <a:xfrm>
            <a:off x="15163585" y="5913534"/>
            <a:ext cx="1067818" cy="1211709"/>
          </a:xfrm>
          <a:custGeom>
            <a:avLst/>
            <a:gdLst/>
            <a:ahLst/>
            <a:cxnLst/>
            <a:rect l="l" t="t" r="r" b="b"/>
            <a:pathLst>
              <a:path w="1067818" h="1211709">
                <a:moveTo>
                  <a:pt x="0" y="0"/>
                </a:moveTo>
                <a:lnTo>
                  <a:pt x="1067819" y="0"/>
                </a:lnTo>
                <a:lnTo>
                  <a:pt x="1067819" y="1211708"/>
                </a:lnTo>
                <a:lnTo>
                  <a:pt x="0" y="12117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9" name="TextBox 9"/>
          <p:cNvSpPr txBox="1"/>
          <p:nvPr/>
        </p:nvSpPr>
        <p:spPr>
          <a:xfrm>
            <a:off x="3850492" y="140798"/>
            <a:ext cx="1943081" cy="576467"/>
          </a:xfrm>
          <a:prstGeom prst="rect">
            <a:avLst/>
          </a:prstGeom>
        </p:spPr>
        <p:txBody>
          <a:bodyPr wrap="square" lIns="0" tIns="0" rIns="0" bIns="0" rtlCol="0" anchor="t">
            <a:spAutoFit/>
          </a:bodyPr>
          <a:lstStyle/>
          <a:p>
            <a:pPr algn="ctr">
              <a:lnSpc>
                <a:spcPts val="4762"/>
              </a:lnSpc>
            </a:pPr>
            <a:r>
              <a:rPr lang="en-US" sz="3401" dirty="0">
                <a:solidFill>
                  <a:srgbClr val="000000"/>
                </a:solidFill>
                <a:latin typeface="Open Sans Extra Bold"/>
                <a:ea typeface="Open Sans Extra Bold"/>
                <a:cs typeface="Open Sans Extra Bold"/>
                <a:sym typeface="Open Sans Extra Bold"/>
              </a:rPr>
              <a:t>FATIGA</a:t>
            </a:r>
          </a:p>
        </p:txBody>
      </p:sp>
      <p:sp>
        <p:nvSpPr>
          <p:cNvPr id="10" name="TextBox 10"/>
          <p:cNvSpPr txBox="1"/>
          <p:nvPr/>
        </p:nvSpPr>
        <p:spPr>
          <a:xfrm>
            <a:off x="6588948" y="-6815"/>
            <a:ext cx="4332813" cy="1172664"/>
          </a:xfrm>
          <a:prstGeom prst="rect">
            <a:avLst/>
          </a:prstGeom>
        </p:spPr>
        <p:txBody>
          <a:bodyPr lIns="0" tIns="0" rIns="0" bIns="0" rtlCol="0" anchor="t">
            <a:spAutoFit/>
          </a:bodyPr>
          <a:lstStyle/>
          <a:p>
            <a:pPr algn="ctr">
              <a:lnSpc>
                <a:spcPts val="4762"/>
              </a:lnSpc>
            </a:pPr>
            <a:r>
              <a:rPr lang="en-US" sz="3401" dirty="0">
                <a:solidFill>
                  <a:srgbClr val="000000"/>
                </a:solidFill>
                <a:latin typeface="Open Sans Extra Bold"/>
                <a:ea typeface="Open Sans Extra Bold"/>
                <a:cs typeface="Open Sans Extra Bold"/>
                <a:sym typeface="Open Sans Extra Bold"/>
              </a:rPr>
              <a:t>ENVEJECIMIENTO PREMATURO</a:t>
            </a:r>
          </a:p>
        </p:txBody>
      </p:sp>
      <p:sp>
        <p:nvSpPr>
          <p:cNvPr id="11" name="TextBox 11"/>
          <p:cNvSpPr txBox="1"/>
          <p:nvPr/>
        </p:nvSpPr>
        <p:spPr>
          <a:xfrm>
            <a:off x="11564302" y="-6815"/>
            <a:ext cx="5256055" cy="1172664"/>
          </a:xfrm>
          <a:prstGeom prst="rect">
            <a:avLst/>
          </a:prstGeom>
        </p:spPr>
        <p:txBody>
          <a:bodyPr lIns="0" tIns="0" rIns="0" bIns="0" rtlCol="0" anchor="t">
            <a:spAutoFit/>
          </a:bodyPr>
          <a:lstStyle/>
          <a:p>
            <a:pPr algn="ctr">
              <a:lnSpc>
                <a:spcPts val="4762"/>
              </a:lnSpc>
            </a:pPr>
            <a:r>
              <a:rPr lang="en-US" sz="3401">
                <a:solidFill>
                  <a:srgbClr val="000000"/>
                </a:solidFill>
                <a:latin typeface="Open Sans Extra Bold"/>
                <a:ea typeface="Open Sans Extra Bold"/>
                <a:cs typeface="Open Sans Extra Bold"/>
                <a:sym typeface="Open Sans Extra Bold"/>
              </a:rPr>
              <a:t>INSATISFACCIÓN LABORAL</a:t>
            </a:r>
          </a:p>
        </p:txBody>
      </p:sp>
      <p:sp>
        <p:nvSpPr>
          <p:cNvPr id="12" name="TextBox 12"/>
          <p:cNvSpPr txBox="1"/>
          <p:nvPr/>
        </p:nvSpPr>
        <p:spPr>
          <a:xfrm>
            <a:off x="3480475" y="5265970"/>
            <a:ext cx="1520302" cy="576467"/>
          </a:xfrm>
          <a:prstGeom prst="rect">
            <a:avLst/>
          </a:prstGeom>
        </p:spPr>
        <p:txBody>
          <a:bodyPr lIns="0" tIns="0" rIns="0" bIns="0" rtlCol="0" anchor="t">
            <a:spAutoFit/>
          </a:bodyPr>
          <a:lstStyle/>
          <a:p>
            <a:pPr algn="ctr">
              <a:lnSpc>
                <a:spcPts val="4762"/>
              </a:lnSpc>
            </a:pPr>
            <a:r>
              <a:rPr lang="en-US" sz="3401">
                <a:solidFill>
                  <a:srgbClr val="000000"/>
                </a:solidFill>
                <a:latin typeface="Open Sans Extra Bold"/>
                <a:ea typeface="Open Sans Extra Bold"/>
                <a:cs typeface="Open Sans Extra Bold"/>
                <a:sym typeface="Open Sans Extra Bold"/>
              </a:rPr>
              <a:t>ESTRÉS</a:t>
            </a:r>
          </a:p>
        </p:txBody>
      </p:sp>
      <p:sp>
        <p:nvSpPr>
          <p:cNvPr id="13" name="TextBox 13"/>
          <p:cNvSpPr txBox="1"/>
          <p:nvPr/>
        </p:nvSpPr>
        <p:spPr>
          <a:xfrm>
            <a:off x="8169789" y="5265970"/>
            <a:ext cx="2515659" cy="576467"/>
          </a:xfrm>
          <a:prstGeom prst="rect">
            <a:avLst/>
          </a:prstGeom>
        </p:spPr>
        <p:txBody>
          <a:bodyPr wrap="square" lIns="0" tIns="0" rIns="0" bIns="0" rtlCol="0" anchor="t">
            <a:spAutoFit/>
          </a:bodyPr>
          <a:lstStyle/>
          <a:p>
            <a:pPr algn="ctr">
              <a:lnSpc>
                <a:spcPts val="4762"/>
              </a:lnSpc>
            </a:pPr>
            <a:r>
              <a:rPr lang="en-US" sz="3401" dirty="0">
                <a:solidFill>
                  <a:srgbClr val="000000"/>
                </a:solidFill>
                <a:latin typeface="Open Sans Extra Bold"/>
                <a:ea typeface="Open Sans Extra Bold"/>
                <a:cs typeface="Open Sans Extra Bold"/>
                <a:sym typeface="Open Sans Extra Bold"/>
              </a:rPr>
              <a:t>BURN OUT</a:t>
            </a:r>
          </a:p>
        </p:txBody>
      </p:sp>
      <p:sp>
        <p:nvSpPr>
          <p:cNvPr id="14" name="TextBox 14"/>
          <p:cNvSpPr txBox="1"/>
          <p:nvPr/>
        </p:nvSpPr>
        <p:spPr>
          <a:xfrm>
            <a:off x="11722045" y="5222767"/>
            <a:ext cx="4696333" cy="576466"/>
          </a:xfrm>
          <a:prstGeom prst="rect">
            <a:avLst/>
          </a:prstGeom>
        </p:spPr>
        <p:txBody>
          <a:bodyPr lIns="0" tIns="0" rIns="0" bIns="0" rtlCol="0" anchor="t">
            <a:spAutoFit/>
          </a:bodyPr>
          <a:lstStyle/>
          <a:p>
            <a:pPr algn="ctr">
              <a:lnSpc>
                <a:spcPts val="4762"/>
              </a:lnSpc>
            </a:pPr>
            <a:r>
              <a:rPr lang="en-US" sz="3401">
                <a:solidFill>
                  <a:srgbClr val="000000"/>
                </a:solidFill>
                <a:latin typeface="Open Sans Extra Bold"/>
                <a:ea typeface="Open Sans Extra Bold"/>
                <a:cs typeface="Open Sans Extra Bold"/>
                <a:sym typeface="Open Sans Extra Bold"/>
              </a:rPr>
              <a:t>ACOSO PSICOLÓGICO</a:t>
            </a:r>
          </a:p>
        </p:txBody>
      </p:sp>
      <p:sp>
        <p:nvSpPr>
          <p:cNvPr id="15" name="TextBox 15"/>
          <p:cNvSpPr txBox="1"/>
          <p:nvPr/>
        </p:nvSpPr>
        <p:spPr>
          <a:xfrm>
            <a:off x="1682375" y="1718331"/>
            <a:ext cx="5265857" cy="2114420"/>
          </a:xfrm>
          <a:prstGeom prst="rect">
            <a:avLst/>
          </a:prstGeom>
        </p:spPr>
        <p:txBody>
          <a:bodyPr lIns="0" tIns="0" rIns="0" bIns="0" rtlCol="0" anchor="t">
            <a:spAutoFit/>
          </a:bodyPr>
          <a:lstStyle/>
          <a:p>
            <a:pPr algn="ctr">
              <a:lnSpc>
                <a:spcPts val="3429"/>
              </a:lnSpc>
            </a:pPr>
            <a:r>
              <a:rPr lang="en-US" sz="2449">
                <a:solidFill>
                  <a:srgbClr val="000000"/>
                </a:solidFill>
                <a:latin typeface="Open Sans Light"/>
                <a:ea typeface="Open Sans Light"/>
                <a:cs typeface="Open Sans Light"/>
                <a:sym typeface="Open Sans Light"/>
              </a:rPr>
              <a:t>La FATIGA es la disminución de la capacidad física y/o mental de un trabajador a consecuencia del trabajo que ha ejercido durante un tiempo</a:t>
            </a:r>
          </a:p>
        </p:txBody>
      </p:sp>
      <p:sp>
        <p:nvSpPr>
          <p:cNvPr id="16" name="TextBox 16"/>
          <p:cNvSpPr txBox="1"/>
          <p:nvPr/>
        </p:nvSpPr>
        <p:spPr>
          <a:xfrm>
            <a:off x="6854610" y="1718331"/>
            <a:ext cx="4578781" cy="2542127"/>
          </a:xfrm>
          <a:prstGeom prst="rect">
            <a:avLst/>
          </a:prstGeom>
        </p:spPr>
        <p:txBody>
          <a:bodyPr lIns="0" tIns="0" rIns="0" bIns="0" rtlCol="0" anchor="t">
            <a:spAutoFit/>
          </a:bodyPr>
          <a:lstStyle/>
          <a:p>
            <a:pPr algn="ctr">
              <a:lnSpc>
                <a:spcPts val="3429"/>
              </a:lnSpc>
            </a:pPr>
            <a:r>
              <a:rPr lang="en-US" sz="2449">
                <a:solidFill>
                  <a:srgbClr val="000000"/>
                </a:solidFill>
                <a:latin typeface="Open Sans Light"/>
                <a:ea typeface="Open Sans Light"/>
                <a:cs typeface="Open Sans Light"/>
                <a:sym typeface="Open Sans Light"/>
              </a:rPr>
              <a:t>Se entiende como donde fenómeno inespecífico de desgaste debido a la acumulación de fatiga crónica que provoca una aceleración del envejecimiento fisiológico.</a:t>
            </a:r>
          </a:p>
        </p:txBody>
      </p:sp>
      <p:sp>
        <p:nvSpPr>
          <p:cNvPr id="17" name="TextBox 17"/>
          <p:cNvSpPr txBox="1"/>
          <p:nvPr/>
        </p:nvSpPr>
        <p:spPr>
          <a:xfrm>
            <a:off x="2041660" y="7609051"/>
            <a:ext cx="4547288" cy="2542127"/>
          </a:xfrm>
          <a:prstGeom prst="rect">
            <a:avLst/>
          </a:prstGeom>
        </p:spPr>
        <p:txBody>
          <a:bodyPr lIns="0" tIns="0" rIns="0" bIns="0" rtlCol="0" anchor="t">
            <a:spAutoFit/>
          </a:bodyPr>
          <a:lstStyle/>
          <a:p>
            <a:pPr algn="ctr">
              <a:lnSpc>
                <a:spcPts val="3429"/>
              </a:lnSpc>
            </a:pPr>
            <a:r>
              <a:rPr lang="en-US" sz="2449">
                <a:solidFill>
                  <a:srgbClr val="000000"/>
                </a:solidFill>
                <a:latin typeface="Open Sans Light"/>
                <a:ea typeface="Open Sans Light"/>
                <a:cs typeface="Open Sans Light"/>
                <a:sym typeface="Open Sans Light"/>
              </a:rPr>
              <a:t>Situación en la cual el trabajador se ve desbordado por las tareas a ejercer y aprecia como graves las repercusiones de su fracaso. El trabajador se muestra irritable, depresivo.</a:t>
            </a:r>
          </a:p>
        </p:txBody>
      </p:sp>
      <p:sp>
        <p:nvSpPr>
          <p:cNvPr id="18" name="TextBox 18"/>
          <p:cNvSpPr txBox="1"/>
          <p:nvPr/>
        </p:nvSpPr>
        <p:spPr>
          <a:xfrm>
            <a:off x="12108067" y="1718331"/>
            <a:ext cx="3924291" cy="1686714"/>
          </a:xfrm>
          <a:prstGeom prst="rect">
            <a:avLst/>
          </a:prstGeom>
        </p:spPr>
        <p:txBody>
          <a:bodyPr lIns="0" tIns="0" rIns="0" bIns="0" rtlCol="0" anchor="t">
            <a:spAutoFit/>
          </a:bodyPr>
          <a:lstStyle/>
          <a:p>
            <a:pPr algn="ctr">
              <a:lnSpc>
                <a:spcPts val="3429"/>
              </a:lnSpc>
            </a:pPr>
            <a:r>
              <a:rPr lang="en-US" sz="2449">
                <a:solidFill>
                  <a:srgbClr val="000000"/>
                </a:solidFill>
                <a:latin typeface="Open Sans Light"/>
                <a:ea typeface="Open Sans Light"/>
                <a:cs typeface="Open Sans Light"/>
                <a:sym typeface="Open Sans Light"/>
              </a:rPr>
              <a:t>Relacionada con la percepción que el trabajador tiene de su puesto de trabajo.</a:t>
            </a:r>
          </a:p>
        </p:txBody>
      </p:sp>
      <p:sp>
        <p:nvSpPr>
          <p:cNvPr id="19" name="TextBox 19"/>
          <p:cNvSpPr txBox="1"/>
          <p:nvPr/>
        </p:nvSpPr>
        <p:spPr>
          <a:xfrm>
            <a:off x="6948232" y="6753638"/>
            <a:ext cx="4220174" cy="2969834"/>
          </a:xfrm>
          <a:prstGeom prst="rect">
            <a:avLst/>
          </a:prstGeom>
        </p:spPr>
        <p:txBody>
          <a:bodyPr lIns="0" tIns="0" rIns="0" bIns="0" rtlCol="0" anchor="t">
            <a:spAutoFit/>
          </a:bodyPr>
          <a:lstStyle/>
          <a:p>
            <a:pPr algn="ctr">
              <a:lnSpc>
                <a:spcPts val="3429"/>
              </a:lnSpc>
            </a:pPr>
            <a:r>
              <a:rPr lang="en-US" sz="2449">
                <a:solidFill>
                  <a:srgbClr val="000000"/>
                </a:solidFill>
                <a:latin typeface="Open Sans Light"/>
                <a:ea typeface="Open Sans Light"/>
                <a:cs typeface="Open Sans Light"/>
                <a:sym typeface="Open Sans Light"/>
              </a:rPr>
              <a:t>(O síndrome del trabajador quemado o de inadaptación laboral) que surge cuando el trabajador ve defraudadas sus expectativas laborales a causa de la imposibilidad de poner en práctica sus ideas. </a:t>
            </a:r>
          </a:p>
        </p:txBody>
      </p:sp>
      <p:sp>
        <p:nvSpPr>
          <p:cNvPr id="20" name="TextBox 20"/>
          <p:cNvSpPr txBox="1"/>
          <p:nvPr/>
        </p:nvSpPr>
        <p:spPr>
          <a:xfrm>
            <a:off x="11722045" y="7609051"/>
            <a:ext cx="4696333" cy="2542127"/>
          </a:xfrm>
          <a:prstGeom prst="rect">
            <a:avLst/>
          </a:prstGeom>
        </p:spPr>
        <p:txBody>
          <a:bodyPr lIns="0" tIns="0" rIns="0" bIns="0" rtlCol="0" anchor="t">
            <a:spAutoFit/>
          </a:bodyPr>
          <a:lstStyle/>
          <a:p>
            <a:pPr algn="ctr">
              <a:lnSpc>
                <a:spcPts val="3429"/>
              </a:lnSpc>
            </a:pPr>
            <a:r>
              <a:rPr lang="en-US" sz="2449">
                <a:solidFill>
                  <a:srgbClr val="000000"/>
                </a:solidFill>
                <a:latin typeface="Open Sans Light"/>
                <a:ea typeface="Open Sans Light"/>
                <a:cs typeface="Open Sans Light"/>
                <a:sym typeface="Open Sans Light"/>
              </a:rPr>
              <a:t>Definido como la utilización sistemática y prolongada en el tiempo, de una fuerte violencia psicológica, por parte de una o varias personas sobre otra, dentro del marco laboral.</a:t>
            </a:r>
          </a:p>
        </p:txBody>
      </p:sp>
      <p:sp>
        <p:nvSpPr>
          <p:cNvPr id="21" name="TextBox 21"/>
          <p:cNvSpPr txBox="1"/>
          <p:nvPr/>
        </p:nvSpPr>
        <p:spPr>
          <a:xfrm>
            <a:off x="2841162" y="4305379"/>
            <a:ext cx="13390242" cy="887095"/>
          </a:xfrm>
          <a:prstGeom prst="rect">
            <a:avLst/>
          </a:prstGeom>
        </p:spPr>
        <p:txBody>
          <a:bodyPr lIns="0" tIns="0" rIns="0" bIns="0" rtlCol="0" anchor="t">
            <a:spAutoFit/>
          </a:bodyPr>
          <a:lstStyle/>
          <a:p>
            <a:pPr algn="ctr">
              <a:lnSpc>
                <a:spcPts val="7279"/>
              </a:lnSpc>
            </a:pPr>
            <a:r>
              <a:rPr lang="en-US" sz="5199" b="1">
                <a:solidFill>
                  <a:srgbClr val="E52520"/>
                </a:solidFill>
                <a:latin typeface="Open Sans Bold"/>
                <a:ea typeface="Open Sans Bold"/>
                <a:cs typeface="Open Sans Bold"/>
                <a:sym typeface="Open Sans Bold"/>
              </a:rPr>
              <a:t>OTROS DAÑOS PROFESIONALES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grpSp>
        <p:nvGrpSpPr>
          <p:cNvPr id="3" name="Group 3"/>
          <p:cNvGrpSpPr/>
          <p:nvPr/>
        </p:nvGrpSpPr>
        <p:grpSpPr>
          <a:xfrm>
            <a:off x="10118909" y="1028700"/>
            <a:ext cx="7140391" cy="2546096"/>
            <a:chOff x="0" y="0"/>
            <a:chExt cx="1816929" cy="647874"/>
          </a:xfrm>
        </p:grpSpPr>
        <p:sp>
          <p:nvSpPr>
            <p:cNvPr id="4" name="Freeform 4"/>
            <p:cNvSpPr/>
            <p:nvPr/>
          </p:nvSpPr>
          <p:spPr>
            <a:xfrm>
              <a:off x="0" y="0"/>
              <a:ext cx="1816928" cy="647874"/>
            </a:xfrm>
            <a:custGeom>
              <a:avLst/>
              <a:gdLst/>
              <a:ahLst/>
              <a:cxnLst/>
              <a:rect l="l" t="t" r="r" b="b"/>
              <a:pathLst>
                <a:path w="1816928" h="647874">
                  <a:moveTo>
                    <a:pt x="55296" y="0"/>
                  </a:moveTo>
                  <a:lnTo>
                    <a:pt x="1761632" y="0"/>
                  </a:lnTo>
                  <a:cubicBezTo>
                    <a:pt x="1776298" y="0"/>
                    <a:pt x="1790362" y="5826"/>
                    <a:pt x="1800733" y="16196"/>
                  </a:cubicBezTo>
                  <a:cubicBezTo>
                    <a:pt x="1811103" y="26566"/>
                    <a:pt x="1816928" y="40631"/>
                    <a:pt x="1816928" y="55296"/>
                  </a:cubicBezTo>
                  <a:lnTo>
                    <a:pt x="1816928" y="592578"/>
                  </a:lnTo>
                  <a:cubicBezTo>
                    <a:pt x="1816928" y="607243"/>
                    <a:pt x="1811103" y="621308"/>
                    <a:pt x="1800733" y="631678"/>
                  </a:cubicBezTo>
                  <a:cubicBezTo>
                    <a:pt x="1790362" y="642048"/>
                    <a:pt x="1776298" y="647874"/>
                    <a:pt x="1761632" y="647874"/>
                  </a:cubicBezTo>
                  <a:lnTo>
                    <a:pt x="55296" y="647874"/>
                  </a:lnTo>
                  <a:cubicBezTo>
                    <a:pt x="40631" y="647874"/>
                    <a:pt x="26566" y="642048"/>
                    <a:pt x="16196" y="631678"/>
                  </a:cubicBezTo>
                  <a:cubicBezTo>
                    <a:pt x="5826" y="621308"/>
                    <a:pt x="0" y="607243"/>
                    <a:pt x="0" y="592578"/>
                  </a:cubicBezTo>
                  <a:lnTo>
                    <a:pt x="0" y="55296"/>
                  </a:lnTo>
                  <a:cubicBezTo>
                    <a:pt x="0" y="40631"/>
                    <a:pt x="5826" y="26566"/>
                    <a:pt x="16196" y="16196"/>
                  </a:cubicBezTo>
                  <a:cubicBezTo>
                    <a:pt x="26566" y="5826"/>
                    <a:pt x="40631" y="0"/>
                    <a:pt x="55296" y="0"/>
                  </a:cubicBezTo>
                  <a:close/>
                </a:path>
              </a:pathLst>
            </a:custGeom>
            <a:solidFill>
              <a:srgbClr val="C4E6E2"/>
            </a:solidFill>
            <a:ln cap="rnd">
              <a:noFill/>
              <a:prstDash val="solid"/>
              <a:round/>
            </a:ln>
          </p:spPr>
          <p:txBody>
            <a:bodyPr/>
            <a:lstStyle/>
            <a:p>
              <a:endParaRPr lang="es-ES"/>
            </a:p>
          </p:txBody>
        </p:sp>
        <p:sp>
          <p:nvSpPr>
            <p:cNvPr id="5" name="TextBox 5"/>
            <p:cNvSpPr txBox="1"/>
            <p:nvPr/>
          </p:nvSpPr>
          <p:spPr>
            <a:xfrm>
              <a:off x="0" y="-38100"/>
              <a:ext cx="1816929" cy="685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0118909" y="3870452"/>
            <a:ext cx="7140391" cy="2546096"/>
            <a:chOff x="0" y="0"/>
            <a:chExt cx="1816929" cy="647874"/>
          </a:xfrm>
        </p:grpSpPr>
        <p:sp>
          <p:nvSpPr>
            <p:cNvPr id="7" name="Freeform 7"/>
            <p:cNvSpPr/>
            <p:nvPr/>
          </p:nvSpPr>
          <p:spPr>
            <a:xfrm>
              <a:off x="0" y="0"/>
              <a:ext cx="1816928" cy="647874"/>
            </a:xfrm>
            <a:custGeom>
              <a:avLst/>
              <a:gdLst/>
              <a:ahLst/>
              <a:cxnLst/>
              <a:rect l="l" t="t" r="r" b="b"/>
              <a:pathLst>
                <a:path w="1816928" h="647874">
                  <a:moveTo>
                    <a:pt x="55296" y="0"/>
                  </a:moveTo>
                  <a:lnTo>
                    <a:pt x="1761632" y="0"/>
                  </a:lnTo>
                  <a:cubicBezTo>
                    <a:pt x="1776298" y="0"/>
                    <a:pt x="1790362" y="5826"/>
                    <a:pt x="1800733" y="16196"/>
                  </a:cubicBezTo>
                  <a:cubicBezTo>
                    <a:pt x="1811103" y="26566"/>
                    <a:pt x="1816928" y="40631"/>
                    <a:pt x="1816928" y="55296"/>
                  </a:cubicBezTo>
                  <a:lnTo>
                    <a:pt x="1816928" y="592578"/>
                  </a:lnTo>
                  <a:cubicBezTo>
                    <a:pt x="1816928" y="607243"/>
                    <a:pt x="1811103" y="621308"/>
                    <a:pt x="1800733" y="631678"/>
                  </a:cubicBezTo>
                  <a:cubicBezTo>
                    <a:pt x="1790362" y="642048"/>
                    <a:pt x="1776298" y="647874"/>
                    <a:pt x="1761632" y="647874"/>
                  </a:cubicBezTo>
                  <a:lnTo>
                    <a:pt x="55296" y="647874"/>
                  </a:lnTo>
                  <a:cubicBezTo>
                    <a:pt x="40631" y="647874"/>
                    <a:pt x="26566" y="642048"/>
                    <a:pt x="16196" y="631678"/>
                  </a:cubicBezTo>
                  <a:cubicBezTo>
                    <a:pt x="5826" y="621308"/>
                    <a:pt x="0" y="607243"/>
                    <a:pt x="0" y="592578"/>
                  </a:cubicBezTo>
                  <a:lnTo>
                    <a:pt x="0" y="55296"/>
                  </a:lnTo>
                  <a:cubicBezTo>
                    <a:pt x="0" y="40631"/>
                    <a:pt x="5826" y="26566"/>
                    <a:pt x="16196" y="16196"/>
                  </a:cubicBezTo>
                  <a:cubicBezTo>
                    <a:pt x="26566" y="5826"/>
                    <a:pt x="40631" y="0"/>
                    <a:pt x="55296" y="0"/>
                  </a:cubicBezTo>
                  <a:close/>
                </a:path>
              </a:pathLst>
            </a:custGeom>
            <a:solidFill>
              <a:srgbClr val="FFEFBD"/>
            </a:solidFill>
            <a:ln cap="rnd">
              <a:noFill/>
              <a:prstDash val="solid"/>
              <a:round/>
            </a:ln>
          </p:spPr>
          <p:txBody>
            <a:bodyPr/>
            <a:lstStyle/>
            <a:p>
              <a:endParaRPr lang="es-ES"/>
            </a:p>
          </p:txBody>
        </p:sp>
        <p:sp>
          <p:nvSpPr>
            <p:cNvPr id="8" name="TextBox 8"/>
            <p:cNvSpPr txBox="1"/>
            <p:nvPr/>
          </p:nvSpPr>
          <p:spPr>
            <a:xfrm>
              <a:off x="0" y="-38100"/>
              <a:ext cx="1816929" cy="68597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10544758" y="1570053"/>
            <a:ext cx="6288692" cy="339603"/>
          </a:xfrm>
          <a:prstGeom prst="rect">
            <a:avLst/>
          </a:prstGeom>
        </p:spPr>
        <p:txBody>
          <a:bodyPr lIns="0" tIns="0" rIns="0" bIns="0" rtlCol="0" anchor="t">
            <a:spAutoFit/>
          </a:bodyPr>
          <a:lstStyle/>
          <a:p>
            <a:pPr algn="l">
              <a:lnSpc>
                <a:spcPts val="2835"/>
              </a:lnSpc>
            </a:pPr>
            <a:endParaRPr/>
          </a:p>
        </p:txBody>
      </p:sp>
      <p:sp>
        <p:nvSpPr>
          <p:cNvPr id="10" name="TextBox 10"/>
          <p:cNvSpPr txBox="1"/>
          <p:nvPr/>
        </p:nvSpPr>
        <p:spPr>
          <a:xfrm>
            <a:off x="10544758" y="4411805"/>
            <a:ext cx="6288692" cy="339603"/>
          </a:xfrm>
          <a:prstGeom prst="rect">
            <a:avLst/>
          </a:prstGeom>
        </p:spPr>
        <p:txBody>
          <a:bodyPr lIns="0" tIns="0" rIns="0" bIns="0" rtlCol="0" anchor="t">
            <a:spAutoFit/>
          </a:bodyPr>
          <a:lstStyle/>
          <a:p>
            <a:pPr algn="l">
              <a:lnSpc>
                <a:spcPts val="2835"/>
              </a:lnSpc>
            </a:pPr>
            <a:endParaRPr/>
          </a:p>
        </p:txBody>
      </p:sp>
      <p:grpSp>
        <p:nvGrpSpPr>
          <p:cNvPr id="11" name="Group 11"/>
          <p:cNvGrpSpPr/>
          <p:nvPr/>
        </p:nvGrpSpPr>
        <p:grpSpPr>
          <a:xfrm>
            <a:off x="10118909" y="6712204"/>
            <a:ext cx="7140391" cy="2546096"/>
            <a:chOff x="0" y="0"/>
            <a:chExt cx="1816929" cy="647874"/>
          </a:xfrm>
        </p:grpSpPr>
        <p:sp>
          <p:nvSpPr>
            <p:cNvPr id="12" name="Freeform 12"/>
            <p:cNvSpPr/>
            <p:nvPr/>
          </p:nvSpPr>
          <p:spPr>
            <a:xfrm>
              <a:off x="0" y="0"/>
              <a:ext cx="1816928" cy="647874"/>
            </a:xfrm>
            <a:custGeom>
              <a:avLst/>
              <a:gdLst/>
              <a:ahLst/>
              <a:cxnLst/>
              <a:rect l="l" t="t" r="r" b="b"/>
              <a:pathLst>
                <a:path w="1816928" h="647874">
                  <a:moveTo>
                    <a:pt x="55296" y="0"/>
                  </a:moveTo>
                  <a:lnTo>
                    <a:pt x="1761632" y="0"/>
                  </a:lnTo>
                  <a:cubicBezTo>
                    <a:pt x="1776298" y="0"/>
                    <a:pt x="1790362" y="5826"/>
                    <a:pt x="1800733" y="16196"/>
                  </a:cubicBezTo>
                  <a:cubicBezTo>
                    <a:pt x="1811103" y="26566"/>
                    <a:pt x="1816928" y="40631"/>
                    <a:pt x="1816928" y="55296"/>
                  </a:cubicBezTo>
                  <a:lnTo>
                    <a:pt x="1816928" y="592578"/>
                  </a:lnTo>
                  <a:cubicBezTo>
                    <a:pt x="1816928" y="607243"/>
                    <a:pt x="1811103" y="621308"/>
                    <a:pt x="1800733" y="631678"/>
                  </a:cubicBezTo>
                  <a:cubicBezTo>
                    <a:pt x="1790362" y="642048"/>
                    <a:pt x="1776298" y="647874"/>
                    <a:pt x="1761632" y="647874"/>
                  </a:cubicBezTo>
                  <a:lnTo>
                    <a:pt x="55296" y="647874"/>
                  </a:lnTo>
                  <a:cubicBezTo>
                    <a:pt x="40631" y="647874"/>
                    <a:pt x="26566" y="642048"/>
                    <a:pt x="16196" y="631678"/>
                  </a:cubicBezTo>
                  <a:cubicBezTo>
                    <a:pt x="5826" y="621308"/>
                    <a:pt x="0" y="607243"/>
                    <a:pt x="0" y="592578"/>
                  </a:cubicBezTo>
                  <a:lnTo>
                    <a:pt x="0" y="55296"/>
                  </a:lnTo>
                  <a:cubicBezTo>
                    <a:pt x="0" y="40631"/>
                    <a:pt x="5826" y="26566"/>
                    <a:pt x="16196" y="16196"/>
                  </a:cubicBezTo>
                  <a:cubicBezTo>
                    <a:pt x="26566" y="5826"/>
                    <a:pt x="40631" y="0"/>
                    <a:pt x="55296" y="0"/>
                  </a:cubicBezTo>
                  <a:close/>
                </a:path>
              </a:pathLst>
            </a:custGeom>
            <a:solidFill>
              <a:srgbClr val="FFD5C8"/>
            </a:solidFill>
            <a:ln cap="rnd">
              <a:noFill/>
              <a:prstDash val="solid"/>
              <a:round/>
            </a:ln>
          </p:spPr>
          <p:txBody>
            <a:bodyPr/>
            <a:lstStyle/>
            <a:p>
              <a:endParaRPr lang="es-ES"/>
            </a:p>
          </p:txBody>
        </p:sp>
        <p:sp>
          <p:nvSpPr>
            <p:cNvPr id="13" name="TextBox 13"/>
            <p:cNvSpPr txBox="1"/>
            <p:nvPr/>
          </p:nvSpPr>
          <p:spPr>
            <a:xfrm>
              <a:off x="0" y="-38100"/>
              <a:ext cx="1816929" cy="68597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TextBox 14"/>
          <p:cNvSpPr txBox="1"/>
          <p:nvPr/>
        </p:nvSpPr>
        <p:spPr>
          <a:xfrm>
            <a:off x="10544758" y="7253556"/>
            <a:ext cx="6288692" cy="339603"/>
          </a:xfrm>
          <a:prstGeom prst="rect">
            <a:avLst/>
          </a:prstGeom>
        </p:spPr>
        <p:txBody>
          <a:bodyPr lIns="0" tIns="0" rIns="0" bIns="0" rtlCol="0" anchor="t">
            <a:spAutoFit/>
          </a:bodyPr>
          <a:lstStyle/>
          <a:p>
            <a:pPr algn="l">
              <a:lnSpc>
                <a:spcPts val="2835"/>
              </a:lnSpc>
            </a:pPr>
            <a:endParaRPr/>
          </a:p>
        </p:txBody>
      </p:sp>
      <p:sp>
        <p:nvSpPr>
          <p:cNvPr id="15" name="TextBox 15"/>
          <p:cNvSpPr txBox="1"/>
          <p:nvPr/>
        </p:nvSpPr>
        <p:spPr>
          <a:xfrm>
            <a:off x="8867188" y="1614922"/>
            <a:ext cx="907774" cy="1240302"/>
          </a:xfrm>
          <a:prstGeom prst="rect">
            <a:avLst/>
          </a:prstGeom>
        </p:spPr>
        <p:txBody>
          <a:bodyPr lIns="0" tIns="0" rIns="0" bIns="0" rtlCol="0" anchor="t">
            <a:spAutoFit/>
          </a:bodyPr>
          <a:lstStyle/>
          <a:p>
            <a:pPr marL="0" lvl="0" indent="0" algn="r">
              <a:lnSpc>
                <a:spcPts val="9443"/>
              </a:lnSpc>
            </a:pPr>
            <a:r>
              <a:rPr lang="en-US" sz="7320">
                <a:solidFill>
                  <a:srgbClr val="000000"/>
                </a:solidFill>
                <a:latin typeface="Childos Arabic"/>
                <a:ea typeface="Childos Arabic"/>
                <a:cs typeface="Childos Arabic"/>
                <a:sym typeface="Childos Arabic"/>
              </a:rPr>
              <a:t>01</a:t>
            </a:r>
          </a:p>
        </p:txBody>
      </p:sp>
      <p:sp>
        <p:nvSpPr>
          <p:cNvPr id="16" name="TextBox 16"/>
          <p:cNvSpPr txBox="1"/>
          <p:nvPr/>
        </p:nvSpPr>
        <p:spPr>
          <a:xfrm>
            <a:off x="8664509" y="4512446"/>
            <a:ext cx="1110453" cy="1240302"/>
          </a:xfrm>
          <a:prstGeom prst="rect">
            <a:avLst/>
          </a:prstGeom>
        </p:spPr>
        <p:txBody>
          <a:bodyPr lIns="0" tIns="0" rIns="0" bIns="0" rtlCol="0" anchor="t">
            <a:spAutoFit/>
          </a:bodyPr>
          <a:lstStyle/>
          <a:p>
            <a:pPr marL="0" lvl="0" indent="0" algn="r">
              <a:lnSpc>
                <a:spcPts val="9443"/>
              </a:lnSpc>
            </a:pPr>
            <a:r>
              <a:rPr lang="en-US" sz="7320">
                <a:solidFill>
                  <a:srgbClr val="000000"/>
                </a:solidFill>
                <a:latin typeface="Childos Arabic"/>
                <a:ea typeface="Childos Arabic"/>
                <a:cs typeface="Childos Arabic"/>
                <a:sym typeface="Childos Arabic"/>
              </a:rPr>
              <a:t>02</a:t>
            </a:r>
          </a:p>
        </p:txBody>
      </p:sp>
      <p:sp>
        <p:nvSpPr>
          <p:cNvPr id="17" name="TextBox 17"/>
          <p:cNvSpPr txBox="1"/>
          <p:nvPr/>
        </p:nvSpPr>
        <p:spPr>
          <a:xfrm>
            <a:off x="8664509" y="7409970"/>
            <a:ext cx="1110453" cy="1240302"/>
          </a:xfrm>
          <a:prstGeom prst="rect">
            <a:avLst/>
          </a:prstGeom>
        </p:spPr>
        <p:txBody>
          <a:bodyPr lIns="0" tIns="0" rIns="0" bIns="0" rtlCol="0" anchor="t">
            <a:spAutoFit/>
          </a:bodyPr>
          <a:lstStyle/>
          <a:p>
            <a:pPr marL="0" lvl="0" indent="0" algn="r">
              <a:lnSpc>
                <a:spcPts val="9443"/>
              </a:lnSpc>
            </a:pPr>
            <a:r>
              <a:rPr lang="en-US" sz="7320">
                <a:solidFill>
                  <a:srgbClr val="000000"/>
                </a:solidFill>
                <a:latin typeface="Childos Arabic"/>
                <a:ea typeface="Childos Arabic"/>
                <a:cs typeface="Childos Arabic"/>
                <a:sym typeface="Childos Arabic"/>
              </a:rPr>
              <a:t>03</a:t>
            </a:r>
          </a:p>
        </p:txBody>
      </p:sp>
      <p:sp>
        <p:nvSpPr>
          <p:cNvPr id="18" name="TextBox 18"/>
          <p:cNvSpPr txBox="1"/>
          <p:nvPr/>
        </p:nvSpPr>
        <p:spPr>
          <a:xfrm>
            <a:off x="1028700" y="1033226"/>
            <a:ext cx="5571315" cy="3184164"/>
          </a:xfrm>
          <a:prstGeom prst="rect">
            <a:avLst/>
          </a:prstGeom>
        </p:spPr>
        <p:txBody>
          <a:bodyPr lIns="0" tIns="0" rIns="0" bIns="0" rtlCol="0" anchor="t">
            <a:spAutoFit/>
          </a:bodyPr>
          <a:lstStyle/>
          <a:p>
            <a:pPr marL="0" lvl="0" indent="0" algn="l">
              <a:lnSpc>
                <a:spcPts val="8282"/>
              </a:lnSpc>
            </a:pPr>
            <a:r>
              <a:rPr lang="en-US" sz="6420">
                <a:solidFill>
                  <a:srgbClr val="000000"/>
                </a:solidFill>
                <a:latin typeface="Childos Arabic"/>
                <a:ea typeface="Childos Arabic"/>
                <a:cs typeface="Childos Arabic"/>
                <a:sym typeface="Childos Arabic"/>
              </a:rPr>
              <a:t>LAS TÉCNICAS DE PREVENCIÓN Y PROTECCIÓN</a:t>
            </a:r>
          </a:p>
        </p:txBody>
      </p:sp>
      <p:sp>
        <p:nvSpPr>
          <p:cNvPr id="19" name="TextBox 19"/>
          <p:cNvSpPr txBox="1"/>
          <p:nvPr/>
        </p:nvSpPr>
        <p:spPr>
          <a:xfrm>
            <a:off x="846289" y="4501496"/>
            <a:ext cx="5936137" cy="4354741"/>
          </a:xfrm>
          <a:prstGeom prst="rect">
            <a:avLst/>
          </a:prstGeom>
        </p:spPr>
        <p:txBody>
          <a:bodyPr lIns="0" tIns="0" rIns="0" bIns="0" rtlCol="0" anchor="t">
            <a:spAutoFit/>
          </a:bodyPr>
          <a:lstStyle/>
          <a:p>
            <a:pPr algn="l">
              <a:lnSpc>
                <a:spcPts val="3494"/>
              </a:lnSpc>
            </a:pPr>
            <a:r>
              <a:rPr lang="en-US" sz="2299" b="1">
                <a:solidFill>
                  <a:srgbClr val="000000"/>
                </a:solidFill>
                <a:latin typeface="Montserrat Medium"/>
                <a:ea typeface="Montserrat Medium"/>
                <a:cs typeface="Montserrat Medium"/>
                <a:sym typeface="Montserrat Medium"/>
              </a:rPr>
              <a:t> La prevención de riesgos laborales, como estamos viendo, es un aspecto fundamental en cualquier en torno a trabajo. Para garantizar la seguridad y salud de los empleados, se emplean varias técnicas y medidas, que pueden clasificarse en dos grandes grupos: técnicas de prevención y técnicas de protección.</a:t>
            </a:r>
          </a:p>
          <a:p>
            <a:pPr marL="0" lvl="0" indent="0" algn="l">
              <a:lnSpc>
                <a:spcPts val="3494"/>
              </a:lnSpc>
            </a:pPr>
            <a:endParaRPr lang="en-US" sz="2299" b="1">
              <a:solidFill>
                <a:srgbClr val="000000"/>
              </a:solidFill>
              <a:latin typeface="Montserrat Medium"/>
              <a:ea typeface="Montserrat Medium"/>
              <a:cs typeface="Montserrat Medium"/>
              <a:sym typeface="Montserrat Medium"/>
            </a:endParaRPr>
          </a:p>
        </p:txBody>
      </p:sp>
      <p:sp>
        <p:nvSpPr>
          <p:cNvPr id="20" name="TextBox 20"/>
          <p:cNvSpPr txBox="1"/>
          <p:nvPr/>
        </p:nvSpPr>
        <p:spPr>
          <a:xfrm>
            <a:off x="10359405" y="1348613"/>
            <a:ext cx="6288692" cy="1811020"/>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TÉCNICAS DE PREVENCIÓN</a:t>
            </a:r>
          </a:p>
        </p:txBody>
      </p:sp>
      <p:sp>
        <p:nvSpPr>
          <p:cNvPr id="21" name="TextBox 21"/>
          <p:cNvSpPr txBox="1"/>
          <p:nvPr/>
        </p:nvSpPr>
        <p:spPr>
          <a:xfrm>
            <a:off x="10544758" y="4122140"/>
            <a:ext cx="6288692" cy="1811020"/>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TÉCNICAS DE PROTECCIÓN</a:t>
            </a:r>
          </a:p>
        </p:txBody>
      </p:sp>
      <p:sp>
        <p:nvSpPr>
          <p:cNvPr id="22" name="TextBox 22"/>
          <p:cNvSpPr txBox="1"/>
          <p:nvPr/>
        </p:nvSpPr>
        <p:spPr>
          <a:xfrm>
            <a:off x="10544758" y="7035673"/>
            <a:ext cx="6288692" cy="1811020"/>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ESPECIALIDADES DE PREVENCIÓN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CD3E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196300"/>
          </a:xfrm>
          <a:prstGeom prst="rect">
            <a:avLst/>
          </a:prstGeom>
          <a:solidFill>
            <a:srgbClr val="F9F9FA"/>
          </a:solidFill>
        </p:spPr>
        <p:txBody>
          <a:bodyPr/>
          <a:lstStyle/>
          <a:p>
            <a:endParaRPr lang="es-ES"/>
          </a:p>
        </p:txBody>
      </p:sp>
      <p:grpSp>
        <p:nvGrpSpPr>
          <p:cNvPr id="3" name="Group 3"/>
          <p:cNvGrpSpPr/>
          <p:nvPr/>
        </p:nvGrpSpPr>
        <p:grpSpPr>
          <a:xfrm>
            <a:off x="3124200" y="3241438"/>
            <a:ext cx="11277600" cy="6810492"/>
            <a:chOff x="0" y="0"/>
            <a:chExt cx="46890311" cy="32348722"/>
          </a:xfrm>
        </p:grpSpPr>
        <p:sp>
          <p:nvSpPr>
            <p:cNvPr id="4" name="Freeform 4"/>
            <p:cNvSpPr/>
            <p:nvPr/>
          </p:nvSpPr>
          <p:spPr>
            <a:xfrm>
              <a:off x="72390" y="72390"/>
              <a:ext cx="46745531" cy="32203941"/>
            </a:xfrm>
            <a:custGeom>
              <a:avLst/>
              <a:gdLst/>
              <a:ahLst/>
              <a:cxnLst/>
              <a:rect l="l" t="t" r="r" b="b"/>
              <a:pathLst>
                <a:path w="46745531" h="32203941">
                  <a:moveTo>
                    <a:pt x="0" y="0"/>
                  </a:moveTo>
                  <a:lnTo>
                    <a:pt x="46745531" y="0"/>
                  </a:lnTo>
                  <a:lnTo>
                    <a:pt x="46745531" y="32203941"/>
                  </a:lnTo>
                  <a:lnTo>
                    <a:pt x="0" y="32203941"/>
                  </a:lnTo>
                  <a:lnTo>
                    <a:pt x="0" y="0"/>
                  </a:lnTo>
                  <a:close/>
                </a:path>
              </a:pathLst>
            </a:custGeom>
            <a:solidFill>
              <a:srgbClr val="F9F9FA"/>
            </a:solidFill>
          </p:spPr>
          <p:txBody>
            <a:bodyPr/>
            <a:lstStyle/>
            <a:p>
              <a:endParaRPr lang="es-ES"/>
            </a:p>
          </p:txBody>
        </p:sp>
        <p:sp>
          <p:nvSpPr>
            <p:cNvPr id="5" name="Freeform 5"/>
            <p:cNvSpPr/>
            <p:nvPr/>
          </p:nvSpPr>
          <p:spPr>
            <a:xfrm>
              <a:off x="0" y="0"/>
              <a:ext cx="46890310" cy="32348723"/>
            </a:xfrm>
            <a:custGeom>
              <a:avLst/>
              <a:gdLst/>
              <a:ahLst/>
              <a:cxnLst/>
              <a:rect l="l" t="t" r="r" b="b"/>
              <a:pathLst>
                <a:path w="46890310" h="32348723">
                  <a:moveTo>
                    <a:pt x="46745531" y="32203941"/>
                  </a:moveTo>
                  <a:lnTo>
                    <a:pt x="46890310" y="32203941"/>
                  </a:lnTo>
                  <a:lnTo>
                    <a:pt x="46890310" y="32348723"/>
                  </a:lnTo>
                  <a:lnTo>
                    <a:pt x="46745531" y="32348723"/>
                  </a:lnTo>
                  <a:lnTo>
                    <a:pt x="46745531" y="32203941"/>
                  </a:lnTo>
                  <a:close/>
                  <a:moveTo>
                    <a:pt x="0" y="144780"/>
                  </a:moveTo>
                  <a:lnTo>
                    <a:pt x="144780" y="144780"/>
                  </a:lnTo>
                  <a:lnTo>
                    <a:pt x="144780" y="32203941"/>
                  </a:lnTo>
                  <a:lnTo>
                    <a:pt x="0" y="32203941"/>
                  </a:lnTo>
                  <a:lnTo>
                    <a:pt x="0" y="144780"/>
                  </a:lnTo>
                  <a:close/>
                  <a:moveTo>
                    <a:pt x="0" y="32203941"/>
                  </a:moveTo>
                  <a:lnTo>
                    <a:pt x="144780" y="32203941"/>
                  </a:lnTo>
                  <a:lnTo>
                    <a:pt x="144780" y="32348723"/>
                  </a:lnTo>
                  <a:lnTo>
                    <a:pt x="0" y="32348723"/>
                  </a:lnTo>
                  <a:lnTo>
                    <a:pt x="0" y="32203941"/>
                  </a:lnTo>
                  <a:close/>
                  <a:moveTo>
                    <a:pt x="46745531" y="144780"/>
                  </a:moveTo>
                  <a:lnTo>
                    <a:pt x="46890310" y="144780"/>
                  </a:lnTo>
                  <a:lnTo>
                    <a:pt x="46890310" y="32203941"/>
                  </a:lnTo>
                  <a:lnTo>
                    <a:pt x="46745531" y="32203941"/>
                  </a:lnTo>
                  <a:lnTo>
                    <a:pt x="46745531" y="144780"/>
                  </a:lnTo>
                  <a:close/>
                  <a:moveTo>
                    <a:pt x="144780" y="32203941"/>
                  </a:moveTo>
                  <a:lnTo>
                    <a:pt x="46745531" y="32203941"/>
                  </a:lnTo>
                  <a:lnTo>
                    <a:pt x="46745531" y="32348723"/>
                  </a:lnTo>
                  <a:lnTo>
                    <a:pt x="144780" y="32348723"/>
                  </a:lnTo>
                  <a:lnTo>
                    <a:pt x="144780" y="32203941"/>
                  </a:lnTo>
                  <a:close/>
                  <a:moveTo>
                    <a:pt x="46745531" y="0"/>
                  </a:moveTo>
                  <a:lnTo>
                    <a:pt x="46890310" y="0"/>
                  </a:lnTo>
                  <a:lnTo>
                    <a:pt x="46890310" y="144780"/>
                  </a:lnTo>
                  <a:lnTo>
                    <a:pt x="46745531" y="144780"/>
                  </a:lnTo>
                  <a:lnTo>
                    <a:pt x="46745531" y="0"/>
                  </a:lnTo>
                  <a:close/>
                  <a:moveTo>
                    <a:pt x="0" y="0"/>
                  </a:moveTo>
                  <a:lnTo>
                    <a:pt x="144780" y="0"/>
                  </a:lnTo>
                  <a:lnTo>
                    <a:pt x="144780" y="144780"/>
                  </a:lnTo>
                  <a:lnTo>
                    <a:pt x="0" y="144780"/>
                  </a:lnTo>
                  <a:lnTo>
                    <a:pt x="0" y="0"/>
                  </a:lnTo>
                  <a:close/>
                  <a:moveTo>
                    <a:pt x="144780" y="0"/>
                  </a:moveTo>
                  <a:lnTo>
                    <a:pt x="46745531" y="0"/>
                  </a:lnTo>
                  <a:lnTo>
                    <a:pt x="46745531" y="144780"/>
                  </a:lnTo>
                  <a:lnTo>
                    <a:pt x="144780" y="144780"/>
                  </a:lnTo>
                  <a:lnTo>
                    <a:pt x="144780" y="0"/>
                  </a:lnTo>
                  <a:close/>
                </a:path>
              </a:pathLst>
            </a:custGeom>
            <a:solidFill>
              <a:srgbClr val="F9F9FA"/>
            </a:solidFill>
          </p:spPr>
          <p:txBody>
            <a:bodyPr/>
            <a:lstStyle/>
            <a:p>
              <a:endParaRPr lang="es-ES"/>
            </a:p>
          </p:txBody>
        </p:sp>
      </p:grpSp>
      <p:grpSp>
        <p:nvGrpSpPr>
          <p:cNvPr id="6" name="Group 6"/>
          <p:cNvGrpSpPr/>
          <p:nvPr/>
        </p:nvGrpSpPr>
        <p:grpSpPr>
          <a:xfrm>
            <a:off x="3581400" y="2578485"/>
            <a:ext cx="10163819" cy="662953"/>
            <a:chOff x="0" y="0"/>
            <a:chExt cx="12461180" cy="883937"/>
          </a:xfrm>
        </p:grpSpPr>
        <p:sp>
          <p:nvSpPr>
            <p:cNvPr id="7" name="AutoShape 7"/>
            <p:cNvSpPr/>
            <p:nvPr/>
          </p:nvSpPr>
          <p:spPr>
            <a:xfrm>
              <a:off x="0" y="0"/>
              <a:ext cx="12461180" cy="883937"/>
            </a:xfrm>
            <a:prstGeom prst="rect">
              <a:avLst/>
            </a:prstGeom>
            <a:solidFill>
              <a:srgbClr val="2972C8"/>
            </a:solidFill>
          </p:spPr>
          <p:txBody>
            <a:bodyPr/>
            <a:lstStyle/>
            <a:p>
              <a:endParaRPr lang="es-ES"/>
            </a:p>
          </p:txBody>
        </p:sp>
        <p:sp>
          <p:nvSpPr>
            <p:cNvPr id="8" name="TextBox 8"/>
            <p:cNvSpPr txBox="1"/>
            <p:nvPr/>
          </p:nvSpPr>
          <p:spPr>
            <a:xfrm>
              <a:off x="918643" y="149110"/>
              <a:ext cx="10623893" cy="642619"/>
            </a:xfrm>
            <a:prstGeom prst="rect">
              <a:avLst/>
            </a:prstGeom>
          </p:spPr>
          <p:txBody>
            <a:bodyPr lIns="0" tIns="0" rIns="0" bIns="0" rtlCol="0" anchor="t">
              <a:spAutoFit/>
            </a:bodyPr>
            <a:lstStyle/>
            <a:p>
              <a:pPr marL="0" lvl="0" indent="0" algn="ctr">
                <a:lnSpc>
                  <a:spcPts val="3599"/>
                </a:lnSpc>
                <a:spcBef>
                  <a:spcPct val="0"/>
                </a:spcBef>
              </a:pPr>
              <a:r>
                <a:rPr lang="en-US" sz="3599" b="1">
                  <a:solidFill>
                    <a:srgbClr val="E1E8ED"/>
                  </a:solidFill>
                  <a:latin typeface="Assistant Ultra-Bold"/>
                  <a:ea typeface="Assistant Ultra-Bold"/>
                  <a:cs typeface="Assistant Ultra-Bold"/>
                  <a:sym typeface="Assistant Ultra-Bold"/>
                </a:rPr>
                <a:t>EJEMPLOS</a:t>
              </a:r>
            </a:p>
          </p:txBody>
        </p:sp>
      </p:grpSp>
      <p:sp>
        <p:nvSpPr>
          <p:cNvPr id="9" name="Freeform 9"/>
          <p:cNvSpPr/>
          <p:nvPr/>
        </p:nvSpPr>
        <p:spPr>
          <a:xfrm>
            <a:off x="1226000" y="26475"/>
            <a:ext cx="1691254" cy="2004449"/>
          </a:xfrm>
          <a:custGeom>
            <a:avLst/>
            <a:gdLst/>
            <a:ahLst/>
            <a:cxnLst/>
            <a:rect l="l" t="t" r="r" b="b"/>
            <a:pathLst>
              <a:path w="1691254" h="2004449">
                <a:moveTo>
                  <a:pt x="0" y="0"/>
                </a:moveTo>
                <a:lnTo>
                  <a:pt x="1691254" y="0"/>
                </a:lnTo>
                <a:lnTo>
                  <a:pt x="1691254" y="2004450"/>
                </a:lnTo>
                <a:lnTo>
                  <a:pt x="0" y="2004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0" name="TextBox 10"/>
          <p:cNvSpPr txBox="1"/>
          <p:nvPr/>
        </p:nvSpPr>
        <p:spPr>
          <a:xfrm>
            <a:off x="3124200" y="3310594"/>
            <a:ext cx="11125200" cy="6705600"/>
          </a:xfrm>
          <a:prstGeom prst="rect">
            <a:avLst/>
          </a:prstGeom>
        </p:spPr>
        <p:txBody>
          <a:bodyPr wrap="square" lIns="0" tIns="0" rIns="0" bIns="0" rtlCol="0" anchor="t">
            <a:spAutoFit/>
          </a:bodyPr>
          <a:lstStyle/>
          <a:p>
            <a:pPr marL="604518" lvl="1" indent="-302259" algn="l">
              <a:lnSpc>
                <a:spcPts val="3359"/>
              </a:lnSpc>
              <a:buFont typeface="Arial"/>
              <a:buChar char="•"/>
            </a:pPr>
            <a:r>
              <a:rPr lang="en-US" sz="2799" b="1" dirty="0">
                <a:solidFill>
                  <a:srgbClr val="0A2330"/>
                </a:solidFill>
                <a:latin typeface="Assistant Semi-Bold"/>
                <a:ea typeface="Assistant Semi-Bold"/>
                <a:cs typeface="Assistant Semi-Bold"/>
                <a:sym typeface="Assistant Semi-Bold"/>
              </a:rPr>
              <a:t>EVALUACIÓN DE RIESGOS: </a:t>
            </a:r>
            <a:r>
              <a:rPr lang="en-US" sz="2799" dirty="0" err="1">
                <a:solidFill>
                  <a:srgbClr val="0A2330"/>
                </a:solidFill>
                <a:latin typeface="Assistant Semi-Bold"/>
                <a:ea typeface="Assistant Semi-Bold"/>
                <a:cs typeface="Assistant Semi-Bold"/>
                <a:sym typeface="Assistant Semi-Bold"/>
              </a:rPr>
              <a:t>Identificar</a:t>
            </a:r>
            <a:r>
              <a:rPr lang="en-US" sz="2799" dirty="0">
                <a:solidFill>
                  <a:srgbClr val="0A2330"/>
                </a:solidFill>
                <a:latin typeface="Assistant Semi-Bold"/>
                <a:ea typeface="Assistant Semi-Bold"/>
                <a:cs typeface="Assistant Semi-Bold"/>
                <a:sym typeface="Assistant Semi-Bold"/>
              </a:rPr>
              <a:t> y </a:t>
            </a:r>
            <a:r>
              <a:rPr lang="en-US" sz="2799" dirty="0" err="1">
                <a:solidFill>
                  <a:srgbClr val="0A2330"/>
                </a:solidFill>
                <a:latin typeface="Assistant Semi-Bold"/>
                <a:ea typeface="Assistant Semi-Bold"/>
                <a:cs typeface="Assistant Semi-Bold"/>
                <a:sym typeface="Assistant Semi-Bold"/>
              </a:rPr>
              <a:t>analizar</a:t>
            </a:r>
            <a:r>
              <a:rPr lang="en-US" sz="2799" dirty="0">
                <a:solidFill>
                  <a:srgbClr val="0A2330"/>
                </a:solidFill>
                <a:latin typeface="Assistant Semi-Bold"/>
                <a:ea typeface="Assistant Semi-Bold"/>
                <a:cs typeface="Assistant Semi-Bold"/>
                <a:sym typeface="Assistant Semi-Bold"/>
              </a:rPr>
              <a:t> </a:t>
            </a:r>
            <a:r>
              <a:rPr lang="en-US" sz="2799" dirty="0" err="1">
                <a:solidFill>
                  <a:srgbClr val="0A2330"/>
                </a:solidFill>
                <a:latin typeface="Assistant Semi-Bold"/>
                <a:ea typeface="Assistant Semi-Bold"/>
                <a:cs typeface="Assistant Semi-Bold"/>
                <a:sym typeface="Assistant Semi-Bold"/>
              </a:rPr>
              <a:t>los</a:t>
            </a:r>
            <a:r>
              <a:rPr lang="en-US" sz="2799" dirty="0">
                <a:solidFill>
                  <a:srgbClr val="0A2330"/>
                </a:solidFill>
                <a:latin typeface="Assistant Semi-Bold"/>
                <a:ea typeface="Assistant Semi-Bold"/>
                <a:cs typeface="Assistant Semi-Bold"/>
                <a:sym typeface="Assistant Semi-Bold"/>
              </a:rPr>
              <a:t> </a:t>
            </a:r>
            <a:r>
              <a:rPr lang="en-US" sz="2799" dirty="0" err="1">
                <a:solidFill>
                  <a:srgbClr val="0A2330"/>
                </a:solidFill>
                <a:latin typeface="Assistant Semi-Bold"/>
                <a:ea typeface="Assistant Semi-Bold"/>
                <a:cs typeface="Assistant Semi-Bold"/>
                <a:sym typeface="Assistant Semi-Bold"/>
              </a:rPr>
              <a:t>peligros</a:t>
            </a:r>
            <a:r>
              <a:rPr lang="en-US" sz="2799" dirty="0">
                <a:solidFill>
                  <a:srgbClr val="0A2330"/>
                </a:solidFill>
                <a:latin typeface="Assistant Semi-Bold"/>
                <a:ea typeface="Assistant Semi-Bold"/>
                <a:cs typeface="Assistant Semi-Bold"/>
                <a:sym typeface="Assistant Semi-Bold"/>
              </a:rPr>
              <a:t> </a:t>
            </a:r>
            <a:r>
              <a:rPr lang="en-US" sz="2799" dirty="0" err="1">
                <a:solidFill>
                  <a:srgbClr val="0A2330"/>
                </a:solidFill>
                <a:latin typeface="Assistant Semi-Bold"/>
                <a:ea typeface="Assistant Semi-Bold"/>
                <a:cs typeface="Assistant Semi-Bold"/>
                <a:sym typeface="Assistant Semi-Bold"/>
              </a:rPr>
              <a:t>presentes</a:t>
            </a:r>
            <a:r>
              <a:rPr lang="en-US" sz="2799" dirty="0">
                <a:solidFill>
                  <a:srgbClr val="0A2330"/>
                </a:solidFill>
                <a:latin typeface="Assistant Semi-Bold"/>
                <a:ea typeface="Assistant Semi-Bold"/>
                <a:cs typeface="Assistant Semi-Bold"/>
                <a:sym typeface="Assistant Semi-Bold"/>
              </a:rPr>
              <a:t> </a:t>
            </a:r>
            <a:r>
              <a:rPr lang="en-US" sz="2799" dirty="0" err="1">
                <a:solidFill>
                  <a:srgbClr val="0A2330"/>
                </a:solidFill>
                <a:latin typeface="Assistant Semi-Bold"/>
                <a:ea typeface="Assistant Semi-Bold"/>
                <a:cs typeface="Assistant Semi-Bold"/>
                <a:sym typeface="Assistant Semi-Bold"/>
              </a:rPr>
              <a:t>en</a:t>
            </a:r>
            <a:r>
              <a:rPr lang="en-US" sz="2799" dirty="0">
                <a:solidFill>
                  <a:srgbClr val="0A2330"/>
                </a:solidFill>
                <a:latin typeface="Assistant Semi-Bold"/>
                <a:ea typeface="Assistant Semi-Bold"/>
                <a:cs typeface="Assistant Semi-Bold"/>
                <a:sym typeface="Assistant Semi-Bold"/>
              </a:rPr>
              <a:t> </a:t>
            </a:r>
            <a:r>
              <a:rPr lang="en-US" sz="2799" dirty="0" err="1">
                <a:solidFill>
                  <a:srgbClr val="0A2330"/>
                </a:solidFill>
                <a:latin typeface="Assistant Semi-Bold"/>
                <a:ea typeface="Assistant Semi-Bold"/>
                <a:cs typeface="Assistant Semi-Bold"/>
                <a:sym typeface="Assistant Semi-Bold"/>
              </a:rPr>
              <a:t>el</a:t>
            </a:r>
            <a:r>
              <a:rPr lang="en-US" sz="2799" dirty="0">
                <a:solidFill>
                  <a:srgbClr val="0A2330"/>
                </a:solidFill>
                <a:latin typeface="Assistant Semi-Bold"/>
                <a:ea typeface="Assistant Semi-Bold"/>
                <a:cs typeface="Assistant Semi-Bold"/>
                <a:sym typeface="Assistant Semi-Bold"/>
              </a:rPr>
              <a:t> </a:t>
            </a:r>
            <a:r>
              <a:rPr lang="en-US" sz="2799" dirty="0" err="1">
                <a:solidFill>
                  <a:srgbClr val="0A2330"/>
                </a:solidFill>
                <a:latin typeface="Assistant Semi-Bold"/>
                <a:ea typeface="Assistant Semi-Bold"/>
                <a:cs typeface="Assistant Semi-Bold"/>
                <a:sym typeface="Assistant Semi-Bold"/>
              </a:rPr>
              <a:t>puesto</a:t>
            </a:r>
            <a:r>
              <a:rPr lang="en-US" sz="2799" dirty="0">
                <a:solidFill>
                  <a:srgbClr val="0A2330"/>
                </a:solidFill>
                <a:latin typeface="Assistant Semi-Bold"/>
                <a:ea typeface="Assistant Semi-Bold"/>
                <a:cs typeface="Assistant Semi-Bold"/>
                <a:sym typeface="Assistant Semi-Bold"/>
              </a:rPr>
              <a:t> de </a:t>
            </a:r>
            <a:r>
              <a:rPr lang="en-US" sz="2799" dirty="0" err="1">
                <a:solidFill>
                  <a:srgbClr val="0A2330"/>
                </a:solidFill>
                <a:latin typeface="Assistant Semi-Bold"/>
                <a:ea typeface="Assistant Semi-Bold"/>
                <a:cs typeface="Assistant Semi-Bold"/>
                <a:sym typeface="Assistant Semi-Bold"/>
              </a:rPr>
              <a:t>trabajo</a:t>
            </a:r>
            <a:r>
              <a:rPr lang="en-US" sz="2799" dirty="0">
                <a:solidFill>
                  <a:srgbClr val="0A2330"/>
                </a:solidFill>
                <a:latin typeface="Assistant Semi-Bold"/>
                <a:ea typeface="Assistant Semi-Bold"/>
                <a:cs typeface="Assistant Semi-Bold"/>
                <a:sym typeface="Assistant Semi-Bold"/>
              </a:rPr>
              <a:t>.</a:t>
            </a:r>
          </a:p>
          <a:p>
            <a:pPr marL="604518" lvl="1" indent="-302259" algn="l">
              <a:lnSpc>
                <a:spcPts val="3359"/>
              </a:lnSpc>
              <a:buFont typeface="Arial"/>
              <a:buChar char="•"/>
            </a:pPr>
            <a:r>
              <a:rPr lang="en-US" sz="2799" b="1" dirty="0">
                <a:solidFill>
                  <a:srgbClr val="0A2330"/>
                </a:solidFill>
                <a:latin typeface="Assistant Bold"/>
                <a:ea typeface="Assistant Bold"/>
                <a:cs typeface="Assistant Bold"/>
                <a:sym typeface="Assistant Bold"/>
              </a:rPr>
              <a:t>PLANIFICACIÓN DE LA PREVENCIÓN: </a:t>
            </a:r>
            <a:r>
              <a:rPr lang="en-US" sz="2799" dirty="0" err="1">
                <a:solidFill>
                  <a:srgbClr val="0A2330"/>
                </a:solidFill>
                <a:latin typeface="Assistant Bold"/>
                <a:ea typeface="Assistant Bold"/>
                <a:cs typeface="Assistant Bold"/>
                <a:sym typeface="Assistant Bold"/>
              </a:rPr>
              <a:t>Elaborar</a:t>
            </a:r>
            <a:r>
              <a:rPr lang="en-US" sz="2799" dirty="0">
                <a:solidFill>
                  <a:srgbClr val="0A2330"/>
                </a:solidFill>
                <a:latin typeface="Assistant Bold"/>
                <a:ea typeface="Assistant Bold"/>
                <a:cs typeface="Assistant Bold"/>
                <a:sym typeface="Assistant Bold"/>
              </a:rPr>
              <a:t> un plan que </a:t>
            </a:r>
            <a:r>
              <a:rPr lang="en-US" sz="2799" dirty="0" err="1">
                <a:solidFill>
                  <a:srgbClr val="0A2330"/>
                </a:solidFill>
                <a:latin typeface="Assistant Bold"/>
                <a:ea typeface="Assistant Bold"/>
                <a:cs typeface="Assistant Bold"/>
                <a:sym typeface="Assistant Bold"/>
              </a:rPr>
              <a:t>detallo</a:t>
            </a:r>
            <a:r>
              <a:rPr lang="en-US" sz="2799" dirty="0">
                <a:solidFill>
                  <a:srgbClr val="0A2330"/>
                </a:solidFill>
                <a:latin typeface="Assistant Bold"/>
                <a:ea typeface="Assistant Bold"/>
                <a:cs typeface="Assistant Bold"/>
                <a:sym typeface="Assistant Bold"/>
              </a:rPr>
              <a:t> las </a:t>
            </a:r>
            <a:r>
              <a:rPr lang="en-US" sz="2799" dirty="0" err="1">
                <a:solidFill>
                  <a:srgbClr val="0A2330"/>
                </a:solidFill>
                <a:latin typeface="Assistant Bold"/>
                <a:ea typeface="Assistant Bold"/>
                <a:cs typeface="Assistant Bold"/>
                <a:sym typeface="Assistant Bold"/>
              </a:rPr>
              <a:t>medidas</a:t>
            </a:r>
            <a:r>
              <a:rPr lang="en-US" sz="2799" dirty="0">
                <a:solidFill>
                  <a:srgbClr val="0A2330"/>
                </a:solidFill>
                <a:latin typeface="Assistant Bold"/>
                <a:ea typeface="Assistant Bold"/>
                <a:cs typeface="Assistant Bold"/>
                <a:sym typeface="Assistant Bold"/>
              </a:rPr>
              <a:t> a </a:t>
            </a:r>
            <a:r>
              <a:rPr lang="en-US" sz="2799" dirty="0" err="1">
                <a:solidFill>
                  <a:srgbClr val="0A2330"/>
                </a:solidFill>
                <a:latin typeface="Assistant Bold"/>
                <a:ea typeface="Assistant Bold"/>
                <a:cs typeface="Assistant Bold"/>
                <a:sym typeface="Assistant Bold"/>
              </a:rPr>
              <a:t>implementar</a:t>
            </a:r>
            <a:r>
              <a:rPr lang="en-US" sz="2799" dirty="0">
                <a:solidFill>
                  <a:srgbClr val="0A2330"/>
                </a:solidFill>
                <a:latin typeface="Assistant Bold"/>
                <a:ea typeface="Assistant Bold"/>
                <a:cs typeface="Assistant Bold"/>
                <a:sym typeface="Assistant Bold"/>
              </a:rPr>
              <a:t> para </a:t>
            </a:r>
            <a:r>
              <a:rPr lang="en-US" sz="2799" dirty="0" err="1">
                <a:solidFill>
                  <a:srgbClr val="0A2330"/>
                </a:solidFill>
                <a:latin typeface="Assistant Bold"/>
                <a:ea typeface="Assistant Bold"/>
                <a:cs typeface="Assistant Bold"/>
                <a:sym typeface="Assistant Bold"/>
              </a:rPr>
              <a:t>controlar</a:t>
            </a:r>
            <a:r>
              <a:rPr lang="en-US" sz="2799" dirty="0">
                <a:solidFill>
                  <a:srgbClr val="0A2330"/>
                </a:solidFill>
                <a:latin typeface="Assistant Bold"/>
                <a:ea typeface="Assistant Bold"/>
                <a:cs typeface="Assistant Bold"/>
                <a:sym typeface="Assistant Bold"/>
              </a:rPr>
              <a:t> </a:t>
            </a:r>
            <a:r>
              <a:rPr lang="en-US" sz="2799" dirty="0" err="1">
                <a:solidFill>
                  <a:srgbClr val="0A2330"/>
                </a:solidFill>
                <a:latin typeface="Assistant Bold"/>
                <a:ea typeface="Assistant Bold"/>
                <a:cs typeface="Assistant Bold"/>
                <a:sym typeface="Assistant Bold"/>
              </a:rPr>
              <a:t>los</a:t>
            </a:r>
            <a:r>
              <a:rPr lang="en-US" sz="2799" dirty="0">
                <a:solidFill>
                  <a:srgbClr val="0A2330"/>
                </a:solidFill>
                <a:latin typeface="Assistant Bold"/>
                <a:ea typeface="Assistant Bold"/>
                <a:cs typeface="Assistant Bold"/>
                <a:sym typeface="Assistant Bold"/>
              </a:rPr>
              <a:t> </a:t>
            </a:r>
            <a:r>
              <a:rPr lang="en-US" sz="2799" dirty="0" err="1">
                <a:solidFill>
                  <a:srgbClr val="0A2330"/>
                </a:solidFill>
                <a:latin typeface="Assistant Bold"/>
                <a:ea typeface="Assistant Bold"/>
                <a:cs typeface="Assistant Bold"/>
                <a:sym typeface="Assistant Bold"/>
              </a:rPr>
              <a:t>riesgos</a:t>
            </a:r>
            <a:r>
              <a:rPr lang="en-US" sz="2799" dirty="0">
                <a:solidFill>
                  <a:srgbClr val="0A2330"/>
                </a:solidFill>
                <a:latin typeface="Assistant Bold"/>
                <a:ea typeface="Assistant Bold"/>
                <a:cs typeface="Assistant Bold"/>
                <a:sym typeface="Assistant Bold"/>
              </a:rPr>
              <a:t>.</a:t>
            </a:r>
          </a:p>
          <a:p>
            <a:pPr marL="604518" lvl="1" indent="-302259" algn="l">
              <a:lnSpc>
                <a:spcPts val="3359"/>
              </a:lnSpc>
              <a:buFont typeface="Arial"/>
              <a:buChar char="•"/>
            </a:pPr>
            <a:r>
              <a:rPr lang="en-US" sz="2799" b="1" dirty="0">
                <a:solidFill>
                  <a:srgbClr val="0A2330"/>
                </a:solidFill>
                <a:latin typeface="Assistant Bold"/>
                <a:ea typeface="Assistant Bold"/>
                <a:cs typeface="Assistant Bold"/>
                <a:sym typeface="Assistant Bold"/>
              </a:rPr>
              <a:t>INFORMACIÓN Y FORMACIÓN: </a:t>
            </a:r>
            <a:r>
              <a:rPr lang="en-US" sz="2799" b="1" dirty="0" err="1">
                <a:solidFill>
                  <a:srgbClr val="0A2330"/>
                </a:solidFill>
                <a:latin typeface="Assistant Bold"/>
                <a:ea typeface="Assistant Bold"/>
                <a:cs typeface="Assistant Bold"/>
                <a:sym typeface="Assistant Bold"/>
              </a:rPr>
              <a:t>Proporcionar</a:t>
            </a:r>
            <a:r>
              <a:rPr lang="en-US" sz="2799" b="1" dirty="0">
                <a:solidFill>
                  <a:srgbClr val="0A2330"/>
                </a:solidFill>
                <a:latin typeface="Assistant Bold"/>
                <a:ea typeface="Assistant Bold"/>
                <a:cs typeface="Assistant Bold"/>
                <a:sym typeface="Assistant Bold"/>
              </a:rPr>
              <a:t> a </a:t>
            </a:r>
            <a:r>
              <a:rPr lang="en-US" sz="2799" b="1" dirty="0" err="1">
                <a:solidFill>
                  <a:srgbClr val="0A2330"/>
                </a:solidFill>
                <a:latin typeface="Assistant Bold"/>
                <a:ea typeface="Assistant Bold"/>
                <a:cs typeface="Assistant Bold"/>
                <a:sym typeface="Assistant Bold"/>
              </a:rPr>
              <a:t>los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trabajadores</a:t>
            </a:r>
            <a:r>
              <a:rPr lang="en-US" sz="2799" b="1" dirty="0">
                <a:solidFill>
                  <a:srgbClr val="0A2330"/>
                </a:solidFill>
                <a:latin typeface="Assistant Bold"/>
                <a:ea typeface="Assistant Bold"/>
                <a:cs typeface="Assistant Bold"/>
                <a:sym typeface="Assistant Bold"/>
              </a:rPr>
              <a:t> la </a:t>
            </a:r>
            <a:r>
              <a:rPr lang="en-US" sz="2799" b="1" dirty="0" err="1">
                <a:solidFill>
                  <a:srgbClr val="0A2330"/>
                </a:solidFill>
                <a:latin typeface="Assistant Bold"/>
                <a:ea typeface="Assistant Bold"/>
                <a:cs typeface="Assistant Bold"/>
                <a:sym typeface="Assistant Bold"/>
              </a:rPr>
              <a:t>formación</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necesaria</a:t>
            </a:r>
            <a:r>
              <a:rPr lang="en-US" sz="2799" b="1" dirty="0">
                <a:solidFill>
                  <a:srgbClr val="0A2330"/>
                </a:solidFill>
                <a:latin typeface="Assistant Bold"/>
                <a:ea typeface="Assistant Bold"/>
                <a:cs typeface="Assistant Bold"/>
                <a:sym typeface="Assistant Bold"/>
              </a:rPr>
              <a:t> para </a:t>
            </a:r>
            <a:r>
              <a:rPr lang="en-US" sz="2799" b="1" dirty="0" err="1">
                <a:solidFill>
                  <a:srgbClr val="0A2330"/>
                </a:solidFill>
                <a:latin typeface="Assistant Bold"/>
                <a:ea typeface="Assistant Bold"/>
                <a:cs typeface="Assistant Bold"/>
                <a:sym typeface="Assistant Bold"/>
              </a:rPr>
              <a:t>conocer</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los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riesgos</a:t>
            </a:r>
            <a:r>
              <a:rPr lang="en-US" sz="2799" b="1" dirty="0">
                <a:solidFill>
                  <a:srgbClr val="0A2330"/>
                </a:solidFill>
                <a:latin typeface="Assistant Bold"/>
                <a:ea typeface="Assistant Bold"/>
                <a:cs typeface="Assistant Bold"/>
                <a:sym typeface="Assistant Bold"/>
              </a:rPr>
              <a:t> y las </a:t>
            </a:r>
            <a:r>
              <a:rPr lang="en-US" sz="2799" b="1" dirty="0" err="1">
                <a:solidFill>
                  <a:srgbClr val="0A2330"/>
                </a:solidFill>
                <a:latin typeface="Assistant Bold"/>
                <a:ea typeface="Assistant Bold"/>
                <a:cs typeface="Assistant Bold"/>
                <a:sym typeface="Assistant Bold"/>
              </a:rPr>
              <a:t>medidas</a:t>
            </a:r>
            <a:r>
              <a:rPr lang="en-US" sz="2799" b="1" dirty="0">
                <a:solidFill>
                  <a:srgbClr val="0A2330"/>
                </a:solidFill>
                <a:latin typeface="Assistant Bold"/>
                <a:ea typeface="Assistant Bold"/>
                <a:cs typeface="Assistant Bold"/>
                <a:sym typeface="Assistant Bold"/>
              </a:rPr>
              <a:t> de </a:t>
            </a:r>
            <a:r>
              <a:rPr lang="en-US" sz="2799" b="1" dirty="0" err="1">
                <a:solidFill>
                  <a:srgbClr val="0A2330"/>
                </a:solidFill>
                <a:latin typeface="Assistant Bold"/>
                <a:ea typeface="Assistant Bold"/>
                <a:cs typeface="Assistant Bold"/>
                <a:sym typeface="Assistant Bold"/>
              </a:rPr>
              <a:t>prevención</a:t>
            </a:r>
            <a:r>
              <a:rPr lang="en-US" sz="2799" b="1" dirty="0">
                <a:solidFill>
                  <a:srgbClr val="0A2330"/>
                </a:solidFill>
                <a:latin typeface="Assistant Bold"/>
                <a:ea typeface="Assistant Bold"/>
                <a:cs typeface="Assistant Bold"/>
                <a:sym typeface="Assistant Bold"/>
              </a:rPr>
              <a:t>.</a:t>
            </a:r>
          </a:p>
          <a:p>
            <a:pPr marL="604518" lvl="1" indent="-302259" algn="l">
              <a:lnSpc>
                <a:spcPts val="3359"/>
              </a:lnSpc>
              <a:buFont typeface="Arial"/>
              <a:buChar char="•"/>
            </a:pPr>
            <a:r>
              <a:rPr lang="en-US" sz="2799" b="1" dirty="0">
                <a:solidFill>
                  <a:srgbClr val="0A2330"/>
                </a:solidFill>
                <a:latin typeface="Assistant Bold"/>
                <a:ea typeface="Assistant Bold"/>
                <a:cs typeface="Assistant Bold"/>
                <a:sym typeface="Assistant Bold"/>
              </a:rPr>
              <a:t>ORGANIZACIÓN DEL TRABAJO: </a:t>
            </a:r>
            <a:r>
              <a:rPr lang="en-US" sz="2799" b="1" dirty="0" err="1">
                <a:solidFill>
                  <a:srgbClr val="0A2330"/>
                </a:solidFill>
                <a:latin typeface="Assistant Bold"/>
                <a:ea typeface="Assistant Bold"/>
                <a:cs typeface="Assistant Bold"/>
                <a:sym typeface="Assistant Bold"/>
              </a:rPr>
              <a:t>Diseñar</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tareas</a:t>
            </a:r>
            <a:r>
              <a:rPr lang="en-US" sz="2799" b="1" dirty="0">
                <a:solidFill>
                  <a:srgbClr val="0A2330"/>
                </a:solidFill>
                <a:latin typeface="Assistant Bold"/>
                <a:ea typeface="Assistant Bold"/>
                <a:cs typeface="Assistant Bold"/>
                <a:sym typeface="Assistant Bold"/>
              </a:rPr>
              <a:t> y </a:t>
            </a:r>
            <a:r>
              <a:rPr lang="en-US" sz="2799" b="1" dirty="0" err="1">
                <a:solidFill>
                  <a:srgbClr val="0A2330"/>
                </a:solidFill>
                <a:latin typeface="Assistant Bold"/>
                <a:ea typeface="Assistant Bold"/>
                <a:cs typeface="Assistant Bold"/>
                <a:sym typeface="Assistant Bold"/>
              </a:rPr>
              <a:t>procesos</a:t>
            </a:r>
            <a:r>
              <a:rPr lang="en-US" sz="2799" b="1" dirty="0">
                <a:solidFill>
                  <a:srgbClr val="0A2330"/>
                </a:solidFill>
                <a:latin typeface="Assistant Bold"/>
                <a:ea typeface="Assistant Bold"/>
                <a:cs typeface="Assistant Bold"/>
                <a:sym typeface="Assistant Bold"/>
              </a:rPr>
              <a:t> de </a:t>
            </a:r>
            <a:r>
              <a:rPr lang="en-US" sz="2799" b="1" dirty="0" err="1">
                <a:solidFill>
                  <a:srgbClr val="0A2330"/>
                </a:solidFill>
                <a:latin typeface="Assistant Bold"/>
                <a:ea typeface="Assistant Bold"/>
                <a:cs typeface="Assistant Bold"/>
                <a:sym typeface="Assistant Bold"/>
              </a:rPr>
              <a:t>trabajo</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seguros</a:t>
            </a:r>
            <a:r>
              <a:rPr lang="en-US" sz="2799" b="1" dirty="0">
                <a:solidFill>
                  <a:srgbClr val="0A2330"/>
                </a:solidFill>
                <a:latin typeface="Assistant Bold"/>
                <a:ea typeface="Assistant Bold"/>
                <a:cs typeface="Assistant Bold"/>
                <a:sym typeface="Assistant Bold"/>
              </a:rPr>
              <a:t>.</a:t>
            </a:r>
          </a:p>
          <a:p>
            <a:pPr marL="604518" lvl="1" indent="-302259" algn="l">
              <a:lnSpc>
                <a:spcPts val="3359"/>
              </a:lnSpc>
              <a:buFont typeface="Arial"/>
              <a:buChar char="•"/>
            </a:pPr>
            <a:r>
              <a:rPr lang="en-US" sz="2799" b="1" dirty="0">
                <a:solidFill>
                  <a:srgbClr val="0A2330"/>
                </a:solidFill>
                <a:latin typeface="Assistant Bold"/>
                <a:ea typeface="Assistant Bold"/>
                <a:cs typeface="Assistant Bold"/>
                <a:sym typeface="Assistant Bold"/>
              </a:rPr>
              <a:t>MANTENIMIENTO De EQUIPOS </a:t>
            </a:r>
            <a:r>
              <a:rPr lang="en-US" sz="2799" b="1" dirty="0" err="1">
                <a:solidFill>
                  <a:srgbClr val="0A2330"/>
                </a:solidFill>
                <a:latin typeface="Assistant Bold"/>
                <a:ea typeface="Assistant Bold"/>
                <a:cs typeface="Assistant Bold"/>
                <a:sym typeface="Assistant Bold"/>
              </a:rPr>
              <a:t>Asegurar</a:t>
            </a:r>
            <a:r>
              <a:rPr lang="en-US" sz="2799" b="1" dirty="0">
                <a:solidFill>
                  <a:srgbClr val="0A2330"/>
                </a:solidFill>
                <a:latin typeface="Assistant Bold"/>
                <a:ea typeface="Assistant Bold"/>
                <a:cs typeface="Assistant Bold"/>
                <a:sym typeface="Assistant Bold"/>
              </a:rPr>
              <a:t> que las </a:t>
            </a:r>
            <a:r>
              <a:rPr lang="en-US" sz="2799" b="1" dirty="0" err="1">
                <a:solidFill>
                  <a:srgbClr val="0A2330"/>
                </a:solidFill>
                <a:latin typeface="Assistant Bold"/>
                <a:ea typeface="Assistant Bold"/>
                <a:cs typeface="Assistant Bold"/>
                <a:sym typeface="Assistant Bold"/>
              </a:rPr>
              <a:t>máquinas</a:t>
            </a:r>
            <a:r>
              <a:rPr lang="en-US" sz="2799" b="1" dirty="0">
                <a:solidFill>
                  <a:srgbClr val="0A2330"/>
                </a:solidFill>
                <a:latin typeface="Assistant Bold"/>
                <a:ea typeface="Assistant Bold"/>
                <a:cs typeface="Assistant Bold"/>
                <a:sym typeface="Assistant Bold"/>
              </a:rPr>
              <a:t> y </a:t>
            </a:r>
            <a:r>
              <a:rPr lang="en-US" sz="2799" b="1" dirty="0" err="1">
                <a:solidFill>
                  <a:srgbClr val="0A2330"/>
                </a:solidFill>
                <a:latin typeface="Assistant Bold"/>
                <a:ea typeface="Assistant Bold"/>
                <a:cs typeface="Assistant Bold"/>
                <a:sym typeface="Assistant Bold"/>
              </a:rPr>
              <a:t>herramientas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estén</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en</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buen</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estado</a:t>
            </a:r>
            <a:r>
              <a:rPr lang="en-US" sz="2799" b="1" dirty="0">
                <a:solidFill>
                  <a:srgbClr val="0A2330"/>
                </a:solidFill>
                <a:latin typeface="Assistant Bold"/>
                <a:ea typeface="Assistant Bold"/>
                <a:cs typeface="Assistant Bold"/>
                <a:sym typeface="Assistant Bold"/>
              </a:rPr>
              <a:t> y </a:t>
            </a:r>
            <a:r>
              <a:rPr lang="en-US" sz="2799" b="1" dirty="0" err="1">
                <a:solidFill>
                  <a:srgbClr val="0A2330"/>
                </a:solidFill>
                <a:latin typeface="Assistant Bold"/>
                <a:ea typeface="Assistant Bold"/>
                <a:cs typeface="Assistant Bold"/>
                <a:sym typeface="Assistant Bold"/>
              </a:rPr>
              <a:t>calibradas</a:t>
            </a:r>
            <a:r>
              <a:rPr lang="en-US" sz="2799" b="1" dirty="0">
                <a:solidFill>
                  <a:srgbClr val="0A2330"/>
                </a:solidFill>
                <a:latin typeface="Assistant Bold"/>
                <a:ea typeface="Assistant Bold"/>
                <a:cs typeface="Assistant Bold"/>
                <a:sym typeface="Assistant Bold"/>
              </a:rPr>
              <a:t>.</a:t>
            </a:r>
          </a:p>
          <a:p>
            <a:pPr marL="604518" lvl="1" indent="-302259" algn="l">
              <a:lnSpc>
                <a:spcPts val="3359"/>
              </a:lnSpc>
              <a:buFont typeface="Arial"/>
              <a:buChar char="•"/>
            </a:pPr>
            <a:r>
              <a:rPr lang="en-US" sz="2799" b="1" dirty="0">
                <a:solidFill>
                  <a:srgbClr val="0A2330"/>
                </a:solidFill>
                <a:latin typeface="Assistant Bold"/>
                <a:ea typeface="Assistant Bold"/>
                <a:cs typeface="Assistant Bold"/>
                <a:sym typeface="Assistant Bold"/>
              </a:rPr>
              <a:t>ERGONOMÍA: </a:t>
            </a:r>
            <a:r>
              <a:rPr lang="en-US" sz="2799" b="1" dirty="0" err="1">
                <a:solidFill>
                  <a:srgbClr val="0A2330"/>
                </a:solidFill>
                <a:latin typeface="Assistant Bold"/>
                <a:ea typeface="Assistant Bold"/>
                <a:cs typeface="Assistant Bold"/>
                <a:sym typeface="Assistant Bold"/>
              </a:rPr>
              <a:t>Adaptar</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el</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puesto</a:t>
            </a:r>
            <a:r>
              <a:rPr lang="en-US" sz="2799" b="1" dirty="0">
                <a:solidFill>
                  <a:srgbClr val="0A2330"/>
                </a:solidFill>
                <a:latin typeface="Assistant Bold"/>
                <a:ea typeface="Assistant Bold"/>
                <a:cs typeface="Assistant Bold"/>
                <a:sym typeface="Assistant Bold"/>
              </a:rPr>
              <a:t> de </a:t>
            </a:r>
            <a:r>
              <a:rPr lang="en-US" sz="2799" b="1" dirty="0" err="1">
                <a:solidFill>
                  <a:srgbClr val="0A2330"/>
                </a:solidFill>
                <a:latin typeface="Assistant Bold"/>
                <a:ea typeface="Assistant Bold"/>
                <a:cs typeface="Assistant Bold"/>
                <a:sym typeface="Assistant Bold"/>
              </a:rPr>
              <a:t>trabajo</a:t>
            </a:r>
            <a:r>
              <a:rPr lang="en-US" sz="2799" b="1" dirty="0">
                <a:solidFill>
                  <a:srgbClr val="0A2330"/>
                </a:solidFill>
                <a:latin typeface="Assistant Bold"/>
                <a:ea typeface="Assistant Bold"/>
                <a:cs typeface="Assistant Bold"/>
                <a:sym typeface="Assistant Bold"/>
              </a:rPr>
              <a:t> a las </a:t>
            </a:r>
            <a:r>
              <a:rPr lang="en-US" sz="2799" b="1" dirty="0" err="1">
                <a:solidFill>
                  <a:srgbClr val="0A2330"/>
                </a:solidFill>
                <a:latin typeface="Assistant Bold"/>
                <a:ea typeface="Assistant Bold"/>
                <a:cs typeface="Assistant Bold"/>
                <a:sym typeface="Assistant Bold"/>
              </a:rPr>
              <a:t>características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físicas</a:t>
            </a:r>
            <a:r>
              <a:rPr lang="en-US" sz="2799" b="1" dirty="0">
                <a:solidFill>
                  <a:srgbClr val="0A2330"/>
                </a:solidFill>
                <a:latin typeface="Assistant Bold"/>
                <a:ea typeface="Assistant Bold"/>
                <a:cs typeface="Assistant Bold"/>
                <a:sym typeface="Assistant Bold"/>
              </a:rPr>
              <a:t> del </a:t>
            </a:r>
            <a:r>
              <a:rPr lang="en-US" sz="2799" b="1" dirty="0" err="1">
                <a:solidFill>
                  <a:srgbClr val="0A2330"/>
                </a:solidFill>
                <a:latin typeface="Assistant Bold"/>
                <a:ea typeface="Assistant Bold"/>
                <a:cs typeface="Assistant Bold"/>
                <a:sym typeface="Assistant Bold"/>
              </a:rPr>
              <a:t>trabajador</a:t>
            </a:r>
            <a:r>
              <a:rPr lang="en-US" sz="2799" b="1" dirty="0">
                <a:solidFill>
                  <a:srgbClr val="0A2330"/>
                </a:solidFill>
                <a:latin typeface="Assistant Bold"/>
                <a:ea typeface="Assistant Bold"/>
                <a:cs typeface="Assistant Bold"/>
                <a:sym typeface="Assistant Bold"/>
              </a:rPr>
              <a:t>.</a:t>
            </a:r>
          </a:p>
          <a:p>
            <a:pPr marL="604518" lvl="1" indent="-302259" algn="l">
              <a:lnSpc>
                <a:spcPts val="3359"/>
              </a:lnSpc>
              <a:buFont typeface="Arial"/>
              <a:buChar char="•"/>
            </a:pPr>
            <a:r>
              <a:rPr lang="en-US" sz="2799" b="1" dirty="0">
                <a:solidFill>
                  <a:srgbClr val="0A2330"/>
                </a:solidFill>
                <a:latin typeface="Assistant Bold"/>
                <a:ea typeface="Assistant Bold"/>
                <a:cs typeface="Assistant Bold"/>
                <a:sym typeface="Assistant Bold"/>
              </a:rPr>
              <a:t>SUSTITUCIÓN DE SUSTANCIAS PELIGROSAS: </a:t>
            </a:r>
            <a:r>
              <a:rPr lang="en-US" sz="2799" b="1" dirty="0" err="1">
                <a:solidFill>
                  <a:srgbClr val="0A2330"/>
                </a:solidFill>
                <a:latin typeface="Assistant Bold"/>
                <a:ea typeface="Assistant Bold"/>
                <a:cs typeface="Assistant Bold"/>
                <a:sym typeface="Assistant Bold"/>
              </a:rPr>
              <a:t>Utilizar</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sustancias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menos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peligrosas</a:t>
            </a:r>
            <a:r>
              <a:rPr lang="en-US" sz="2799" b="1" dirty="0">
                <a:solidFill>
                  <a:srgbClr val="0A2330"/>
                </a:solidFill>
                <a:latin typeface="Assistant Bold"/>
                <a:ea typeface="Assistant Bold"/>
                <a:cs typeface="Assistant Bold"/>
                <a:sym typeface="Assistant Bold"/>
              </a:rPr>
              <a:t> </a:t>
            </a:r>
            <a:r>
              <a:rPr lang="en-US" sz="2799" b="1" dirty="0" err="1">
                <a:solidFill>
                  <a:srgbClr val="0A2330"/>
                </a:solidFill>
                <a:latin typeface="Assistant Bold"/>
                <a:ea typeface="Assistant Bold"/>
                <a:cs typeface="Assistant Bold"/>
                <a:sym typeface="Assistant Bold"/>
              </a:rPr>
              <a:t>cuando</a:t>
            </a:r>
            <a:r>
              <a:rPr lang="en-US" sz="2799" b="1" dirty="0">
                <a:solidFill>
                  <a:srgbClr val="0A2330"/>
                </a:solidFill>
                <a:latin typeface="Assistant Bold"/>
                <a:ea typeface="Assistant Bold"/>
                <a:cs typeface="Assistant Bold"/>
                <a:sym typeface="Assistant Bold"/>
              </a:rPr>
              <a:t> sea </a:t>
            </a:r>
            <a:r>
              <a:rPr lang="en-US" sz="2799" b="1" dirty="0" err="1">
                <a:solidFill>
                  <a:srgbClr val="0A2330"/>
                </a:solidFill>
                <a:latin typeface="Assistant Bold"/>
                <a:ea typeface="Assistant Bold"/>
                <a:cs typeface="Assistant Bold"/>
                <a:sym typeface="Assistant Bold"/>
              </a:rPr>
              <a:t>posible</a:t>
            </a:r>
            <a:r>
              <a:rPr lang="en-US" sz="2799" b="1" dirty="0">
                <a:solidFill>
                  <a:srgbClr val="0A2330"/>
                </a:solidFill>
                <a:latin typeface="Assistant Bold"/>
                <a:ea typeface="Assistant Bold"/>
                <a:cs typeface="Assistant Bold"/>
                <a:sym typeface="Assistant Bold"/>
              </a:rPr>
              <a:t>.</a:t>
            </a:r>
          </a:p>
        </p:txBody>
      </p:sp>
      <p:sp>
        <p:nvSpPr>
          <p:cNvPr id="11" name="TextBox 11"/>
          <p:cNvSpPr txBox="1"/>
          <p:nvPr/>
        </p:nvSpPr>
        <p:spPr>
          <a:xfrm>
            <a:off x="5446732" y="776923"/>
            <a:ext cx="7192226" cy="589280"/>
          </a:xfrm>
          <a:prstGeom prst="rect">
            <a:avLst/>
          </a:prstGeom>
        </p:spPr>
        <p:txBody>
          <a:bodyPr lIns="0" tIns="0" rIns="0" bIns="0" rtlCol="0" anchor="t">
            <a:spAutoFit/>
          </a:bodyPr>
          <a:lstStyle/>
          <a:p>
            <a:pPr algn="l">
              <a:lnSpc>
                <a:spcPts val="4450"/>
              </a:lnSpc>
            </a:pPr>
            <a:r>
              <a:rPr lang="en-US" sz="4450" b="1">
                <a:solidFill>
                  <a:srgbClr val="2972C8"/>
                </a:solidFill>
                <a:latin typeface="Assistant Bold"/>
                <a:ea typeface="Assistant Bold"/>
                <a:cs typeface="Assistant Bold"/>
                <a:sym typeface="Assistant Bold"/>
              </a:rPr>
              <a:t>TÉCNICAS DE PREVENCIÓN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3461556" y="1088065"/>
            <a:ext cx="8287482" cy="1394821"/>
            <a:chOff x="0" y="0"/>
            <a:chExt cx="4919369" cy="827952"/>
          </a:xfrm>
        </p:grpSpPr>
        <p:sp>
          <p:nvSpPr>
            <p:cNvPr id="3" name="Freeform 3"/>
            <p:cNvSpPr/>
            <p:nvPr/>
          </p:nvSpPr>
          <p:spPr>
            <a:xfrm>
              <a:off x="0" y="0"/>
              <a:ext cx="4919369" cy="827952"/>
            </a:xfrm>
            <a:custGeom>
              <a:avLst/>
              <a:gdLst/>
              <a:ahLst/>
              <a:cxnLst/>
              <a:rect l="l" t="t" r="r" b="b"/>
              <a:pathLst>
                <a:path w="4919369" h="827952">
                  <a:moveTo>
                    <a:pt x="0" y="0"/>
                  </a:moveTo>
                  <a:lnTo>
                    <a:pt x="4919369" y="0"/>
                  </a:lnTo>
                  <a:lnTo>
                    <a:pt x="4919369" y="827952"/>
                  </a:lnTo>
                  <a:lnTo>
                    <a:pt x="0" y="827952"/>
                  </a:lnTo>
                  <a:close/>
                </a:path>
              </a:pathLst>
            </a:custGeom>
            <a:solidFill>
              <a:srgbClr val="FFD2A2"/>
            </a:solidFill>
          </p:spPr>
          <p:txBody>
            <a:bodyPr/>
            <a:lstStyle/>
            <a:p>
              <a:endParaRPr lang="es-ES"/>
            </a:p>
          </p:txBody>
        </p:sp>
      </p:grpSp>
      <p:grpSp>
        <p:nvGrpSpPr>
          <p:cNvPr id="4" name="Group 4"/>
          <p:cNvGrpSpPr/>
          <p:nvPr/>
        </p:nvGrpSpPr>
        <p:grpSpPr>
          <a:xfrm>
            <a:off x="3688509" y="6072804"/>
            <a:ext cx="8060530" cy="1247113"/>
            <a:chOff x="0" y="0"/>
            <a:chExt cx="4784652" cy="740274"/>
          </a:xfrm>
        </p:grpSpPr>
        <p:sp>
          <p:nvSpPr>
            <p:cNvPr id="5" name="Freeform 5"/>
            <p:cNvSpPr/>
            <p:nvPr/>
          </p:nvSpPr>
          <p:spPr>
            <a:xfrm>
              <a:off x="0" y="0"/>
              <a:ext cx="4784652" cy="740274"/>
            </a:xfrm>
            <a:custGeom>
              <a:avLst/>
              <a:gdLst/>
              <a:ahLst/>
              <a:cxnLst/>
              <a:rect l="l" t="t" r="r" b="b"/>
              <a:pathLst>
                <a:path w="4784652" h="740274">
                  <a:moveTo>
                    <a:pt x="0" y="0"/>
                  </a:moveTo>
                  <a:lnTo>
                    <a:pt x="4784652" y="0"/>
                  </a:lnTo>
                  <a:lnTo>
                    <a:pt x="4784652" y="740274"/>
                  </a:lnTo>
                  <a:lnTo>
                    <a:pt x="0" y="740274"/>
                  </a:lnTo>
                  <a:close/>
                </a:path>
              </a:pathLst>
            </a:custGeom>
            <a:solidFill>
              <a:srgbClr val="57C2DF"/>
            </a:solidFill>
          </p:spPr>
          <p:txBody>
            <a:bodyPr/>
            <a:lstStyle/>
            <a:p>
              <a:endParaRPr lang="es-ES"/>
            </a:p>
          </p:txBody>
        </p:sp>
      </p:grpSp>
      <p:grpSp>
        <p:nvGrpSpPr>
          <p:cNvPr id="6" name="Group 6"/>
          <p:cNvGrpSpPr/>
          <p:nvPr/>
        </p:nvGrpSpPr>
        <p:grpSpPr>
          <a:xfrm>
            <a:off x="7140743" y="2629561"/>
            <a:ext cx="3224261" cy="618236"/>
            <a:chOff x="0" y="0"/>
            <a:chExt cx="1913890" cy="366979"/>
          </a:xfrm>
        </p:grpSpPr>
        <p:sp>
          <p:nvSpPr>
            <p:cNvPr id="7" name="Freeform 7"/>
            <p:cNvSpPr/>
            <p:nvPr/>
          </p:nvSpPr>
          <p:spPr>
            <a:xfrm>
              <a:off x="0" y="0"/>
              <a:ext cx="1913890" cy="366979"/>
            </a:xfrm>
            <a:custGeom>
              <a:avLst/>
              <a:gdLst/>
              <a:ahLst/>
              <a:cxnLst/>
              <a:rect l="l" t="t" r="r" b="b"/>
              <a:pathLst>
                <a:path w="1913890" h="366979">
                  <a:moveTo>
                    <a:pt x="0" y="0"/>
                  </a:moveTo>
                  <a:lnTo>
                    <a:pt x="1913890" y="0"/>
                  </a:lnTo>
                  <a:lnTo>
                    <a:pt x="1913890" y="366979"/>
                  </a:lnTo>
                  <a:lnTo>
                    <a:pt x="0" y="366979"/>
                  </a:lnTo>
                  <a:close/>
                </a:path>
              </a:pathLst>
            </a:custGeom>
            <a:solidFill>
              <a:srgbClr val="A8EDA6"/>
            </a:solidFill>
          </p:spPr>
          <p:txBody>
            <a:bodyPr/>
            <a:lstStyle/>
            <a:p>
              <a:endParaRPr lang="es-ES"/>
            </a:p>
          </p:txBody>
        </p:sp>
      </p:grpSp>
      <p:grpSp>
        <p:nvGrpSpPr>
          <p:cNvPr id="8" name="Group 8"/>
          <p:cNvGrpSpPr/>
          <p:nvPr/>
        </p:nvGrpSpPr>
        <p:grpSpPr>
          <a:xfrm>
            <a:off x="8752874" y="7467257"/>
            <a:ext cx="3224261" cy="618236"/>
            <a:chOff x="0" y="0"/>
            <a:chExt cx="1913890" cy="366979"/>
          </a:xfrm>
        </p:grpSpPr>
        <p:sp>
          <p:nvSpPr>
            <p:cNvPr id="9" name="Freeform 9"/>
            <p:cNvSpPr/>
            <p:nvPr/>
          </p:nvSpPr>
          <p:spPr>
            <a:xfrm>
              <a:off x="0" y="0"/>
              <a:ext cx="1913890" cy="366979"/>
            </a:xfrm>
            <a:custGeom>
              <a:avLst/>
              <a:gdLst/>
              <a:ahLst/>
              <a:cxnLst/>
              <a:rect l="l" t="t" r="r" b="b"/>
              <a:pathLst>
                <a:path w="1913890" h="366979">
                  <a:moveTo>
                    <a:pt x="0" y="0"/>
                  </a:moveTo>
                  <a:lnTo>
                    <a:pt x="1913890" y="0"/>
                  </a:lnTo>
                  <a:lnTo>
                    <a:pt x="1913890" y="366979"/>
                  </a:lnTo>
                  <a:lnTo>
                    <a:pt x="0" y="366979"/>
                  </a:lnTo>
                  <a:close/>
                </a:path>
              </a:pathLst>
            </a:custGeom>
            <a:solidFill>
              <a:srgbClr val="A8EDA6"/>
            </a:solidFill>
          </p:spPr>
          <p:txBody>
            <a:bodyPr/>
            <a:lstStyle/>
            <a:p>
              <a:endParaRPr lang="es-ES"/>
            </a:p>
          </p:txBody>
        </p:sp>
      </p:grpSp>
      <p:grpSp>
        <p:nvGrpSpPr>
          <p:cNvPr id="10" name="Group 10"/>
          <p:cNvGrpSpPr>
            <a:grpSpLocks noChangeAspect="1"/>
          </p:cNvGrpSpPr>
          <p:nvPr/>
        </p:nvGrpSpPr>
        <p:grpSpPr>
          <a:xfrm rot="2840371">
            <a:off x="2757045" y="1263248"/>
            <a:ext cx="848275" cy="848275"/>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8BE81"/>
            </a:solidFill>
          </p:spPr>
          <p:txBody>
            <a:bodyPr/>
            <a:lstStyle/>
            <a:p>
              <a:endParaRPr lang="es-ES"/>
            </a:p>
          </p:txBody>
        </p:sp>
      </p:grpSp>
      <p:grpSp>
        <p:nvGrpSpPr>
          <p:cNvPr id="12" name="Group 12"/>
          <p:cNvGrpSpPr>
            <a:grpSpLocks noChangeAspect="1"/>
          </p:cNvGrpSpPr>
          <p:nvPr/>
        </p:nvGrpSpPr>
        <p:grpSpPr>
          <a:xfrm rot="2840371">
            <a:off x="2890562" y="5465921"/>
            <a:ext cx="848275" cy="848275"/>
            <a:chOff x="0" y="0"/>
            <a:chExt cx="14400530" cy="14400530"/>
          </a:xfrm>
        </p:grpSpPr>
        <p:sp>
          <p:nvSpPr>
            <p:cNvPr id="13" name="Freeform 1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EAFD3"/>
            </a:solidFill>
          </p:spPr>
          <p:txBody>
            <a:bodyPr/>
            <a:lstStyle/>
            <a:p>
              <a:endParaRPr lang="es-ES"/>
            </a:p>
          </p:txBody>
        </p:sp>
      </p:grpSp>
      <p:sp>
        <p:nvSpPr>
          <p:cNvPr id="14" name="TextBox 14"/>
          <p:cNvSpPr txBox="1"/>
          <p:nvPr/>
        </p:nvSpPr>
        <p:spPr>
          <a:xfrm>
            <a:off x="3914021" y="1447199"/>
            <a:ext cx="4718687" cy="514627"/>
          </a:xfrm>
          <a:prstGeom prst="rect">
            <a:avLst/>
          </a:prstGeom>
        </p:spPr>
        <p:txBody>
          <a:bodyPr lIns="0" tIns="0" rIns="0" bIns="0" rtlCol="0" anchor="t">
            <a:spAutoFit/>
          </a:bodyPr>
          <a:lstStyle/>
          <a:p>
            <a:pPr algn="ctr">
              <a:lnSpc>
                <a:spcPts val="4526"/>
              </a:lnSpc>
            </a:pPr>
            <a:r>
              <a:rPr lang="en-US" sz="2394" b="1" spc="47">
                <a:solidFill>
                  <a:srgbClr val="000000"/>
                </a:solidFill>
                <a:latin typeface="Montserrat Classic Bold"/>
                <a:ea typeface="Montserrat Classic Bold"/>
                <a:cs typeface="Montserrat Classic Bold"/>
                <a:sym typeface="Montserrat Classic Bold"/>
              </a:rPr>
              <a:t>PROTECCIÓN COLECTIVA</a:t>
            </a:r>
          </a:p>
        </p:txBody>
      </p:sp>
      <p:sp>
        <p:nvSpPr>
          <p:cNvPr id="15" name="TextBox 15"/>
          <p:cNvSpPr txBox="1"/>
          <p:nvPr/>
        </p:nvSpPr>
        <p:spPr>
          <a:xfrm>
            <a:off x="4351675" y="6002643"/>
            <a:ext cx="7397364" cy="1077197"/>
          </a:xfrm>
          <a:prstGeom prst="rect">
            <a:avLst/>
          </a:prstGeom>
        </p:spPr>
        <p:txBody>
          <a:bodyPr lIns="0" tIns="0" rIns="0" bIns="0" rtlCol="0" anchor="t">
            <a:spAutoFit/>
          </a:bodyPr>
          <a:lstStyle/>
          <a:p>
            <a:pPr algn="ctr">
              <a:lnSpc>
                <a:spcPts val="4526"/>
              </a:lnSpc>
            </a:pPr>
            <a:r>
              <a:rPr lang="en-US" sz="2394" b="1" spc="47">
                <a:solidFill>
                  <a:srgbClr val="000000"/>
                </a:solidFill>
                <a:latin typeface="Montserrat Classic Bold"/>
                <a:ea typeface="Montserrat Classic Bold"/>
                <a:cs typeface="Montserrat Classic Bold"/>
                <a:sym typeface="Montserrat Classic Bold"/>
              </a:rPr>
              <a:t>PROTECCIÓN INDIVIDUAL (Equipos de Protección Individual: EPIs)</a:t>
            </a:r>
          </a:p>
        </p:txBody>
      </p:sp>
      <p:sp>
        <p:nvSpPr>
          <p:cNvPr id="16" name="TextBox 16"/>
          <p:cNvSpPr txBox="1"/>
          <p:nvPr/>
        </p:nvSpPr>
        <p:spPr>
          <a:xfrm>
            <a:off x="7624662" y="2650142"/>
            <a:ext cx="2016092" cy="443724"/>
          </a:xfrm>
          <a:prstGeom prst="rect">
            <a:avLst/>
          </a:prstGeom>
        </p:spPr>
        <p:txBody>
          <a:bodyPr lIns="0" tIns="0" rIns="0" bIns="0" rtlCol="0" anchor="t">
            <a:spAutoFit/>
          </a:bodyPr>
          <a:lstStyle/>
          <a:p>
            <a:pPr algn="l">
              <a:lnSpc>
                <a:spcPts val="3994"/>
              </a:lnSpc>
            </a:pPr>
            <a:r>
              <a:rPr lang="en-US" sz="2113" b="1" spc="42">
                <a:solidFill>
                  <a:srgbClr val="000000"/>
                </a:solidFill>
                <a:latin typeface="Montserrat Classic Bold"/>
                <a:ea typeface="Montserrat Classic Bold"/>
                <a:cs typeface="Montserrat Classic Bold"/>
                <a:sym typeface="Montserrat Classic Bold"/>
              </a:rPr>
              <a:t>EJEMPLOS</a:t>
            </a:r>
          </a:p>
        </p:txBody>
      </p:sp>
      <p:sp>
        <p:nvSpPr>
          <p:cNvPr id="17" name="TextBox 17"/>
          <p:cNvSpPr txBox="1"/>
          <p:nvPr/>
        </p:nvSpPr>
        <p:spPr>
          <a:xfrm>
            <a:off x="9356958" y="7471722"/>
            <a:ext cx="2016092" cy="438783"/>
          </a:xfrm>
          <a:prstGeom prst="rect">
            <a:avLst/>
          </a:prstGeom>
        </p:spPr>
        <p:txBody>
          <a:bodyPr lIns="0" tIns="0" rIns="0" bIns="0" rtlCol="0" anchor="t">
            <a:spAutoFit/>
          </a:bodyPr>
          <a:lstStyle/>
          <a:p>
            <a:pPr algn="ctr">
              <a:lnSpc>
                <a:spcPts val="3729"/>
              </a:lnSpc>
            </a:pPr>
            <a:r>
              <a:rPr lang="en-US" sz="1973" b="1" spc="39">
                <a:solidFill>
                  <a:srgbClr val="000000"/>
                </a:solidFill>
                <a:latin typeface="Montserrat Classic Bold"/>
                <a:ea typeface="Montserrat Classic Bold"/>
                <a:cs typeface="Montserrat Classic Bold"/>
                <a:sym typeface="Montserrat Classic Bold"/>
              </a:rPr>
              <a:t>EJEMPLOS</a:t>
            </a:r>
          </a:p>
        </p:txBody>
      </p:sp>
      <p:sp>
        <p:nvSpPr>
          <p:cNvPr id="18" name="TextBox 18"/>
          <p:cNvSpPr txBox="1"/>
          <p:nvPr/>
        </p:nvSpPr>
        <p:spPr>
          <a:xfrm>
            <a:off x="3624090" y="2757456"/>
            <a:ext cx="3224261" cy="3007221"/>
          </a:xfrm>
          <a:prstGeom prst="rect">
            <a:avLst/>
          </a:prstGeom>
        </p:spPr>
        <p:txBody>
          <a:bodyPr lIns="0" tIns="0" rIns="0" bIns="0" rtlCol="0" anchor="t">
            <a:spAutoFit/>
          </a:bodyPr>
          <a:lstStyle/>
          <a:p>
            <a:pPr algn="l">
              <a:lnSpc>
                <a:spcPts val="2657"/>
              </a:lnSpc>
            </a:pPr>
            <a:r>
              <a:rPr lang="en-US" sz="2109" spc="52">
                <a:solidFill>
                  <a:srgbClr val="545454"/>
                </a:solidFill>
                <a:latin typeface="Montserrat Classic"/>
                <a:ea typeface="Montserrat Classic"/>
                <a:cs typeface="Montserrat Classic"/>
                <a:sym typeface="Montserrat Classic"/>
              </a:rPr>
              <a:t>Su objetivo es proteger además de una persona a la vez. Tienen prioridad sobre la protección individual.</a:t>
            </a:r>
          </a:p>
          <a:p>
            <a:pPr algn="l">
              <a:lnSpc>
                <a:spcPts val="2657"/>
              </a:lnSpc>
            </a:pPr>
            <a:endParaRPr lang="en-US" sz="2109" spc="52">
              <a:solidFill>
                <a:srgbClr val="545454"/>
              </a:solidFill>
              <a:latin typeface="Montserrat Classic"/>
              <a:ea typeface="Montserrat Classic"/>
              <a:cs typeface="Montserrat Classic"/>
              <a:sym typeface="Montserrat Classic"/>
            </a:endParaRPr>
          </a:p>
          <a:p>
            <a:pPr algn="l">
              <a:lnSpc>
                <a:spcPts val="2657"/>
              </a:lnSpc>
            </a:pPr>
            <a:endParaRPr lang="en-US" sz="2109" spc="52">
              <a:solidFill>
                <a:srgbClr val="545454"/>
              </a:solidFill>
              <a:latin typeface="Montserrat Classic"/>
              <a:ea typeface="Montserrat Classic"/>
              <a:cs typeface="Montserrat Classic"/>
              <a:sym typeface="Montserrat Classic"/>
            </a:endParaRPr>
          </a:p>
          <a:p>
            <a:pPr algn="l">
              <a:lnSpc>
                <a:spcPts val="2657"/>
              </a:lnSpc>
            </a:pPr>
            <a:endParaRPr lang="en-US" sz="2109" spc="52">
              <a:solidFill>
                <a:srgbClr val="545454"/>
              </a:solidFill>
              <a:latin typeface="Montserrat Classic"/>
              <a:ea typeface="Montserrat Classic"/>
              <a:cs typeface="Montserrat Classic"/>
              <a:sym typeface="Montserrat Classic"/>
            </a:endParaRPr>
          </a:p>
        </p:txBody>
      </p:sp>
      <p:sp>
        <p:nvSpPr>
          <p:cNvPr id="19" name="TextBox 19"/>
          <p:cNvSpPr txBox="1"/>
          <p:nvPr/>
        </p:nvSpPr>
        <p:spPr>
          <a:xfrm>
            <a:off x="3524858" y="7614841"/>
            <a:ext cx="4525499" cy="3007221"/>
          </a:xfrm>
          <a:prstGeom prst="rect">
            <a:avLst/>
          </a:prstGeom>
        </p:spPr>
        <p:txBody>
          <a:bodyPr lIns="0" tIns="0" rIns="0" bIns="0" rtlCol="0" anchor="t">
            <a:spAutoFit/>
          </a:bodyPr>
          <a:lstStyle/>
          <a:p>
            <a:pPr algn="l">
              <a:lnSpc>
                <a:spcPts val="2657"/>
              </a:lnSpc>
            </a:pPr>
            <a:r>
              <a:rPr lang="en-US" sz="2109" spc="52">
                <a:solidFill>
                  <a:srgbClr val="545454"/>
                </a:solidFill>
                <a:latin typeface="Montserrat Classic"/>
                <a:ea typeface="Montserrat Classic"/>
                <a:cs typeface="Montserrat Classic"/>
                <a:sym typeface="Montserrat Classic"/>
              </a:rPr>
              <a:t>Si después de aplicar medidas de protección colectiva todavía hubiera riesgo, la empresa proporcionará el equipo de protección individual (*EPI) necesario y velará por su correcto uso y mantenimiento.</a:t>
            </a:r>
          </a:p>
          <a:p>
            <a:pPr algn="l">
              <a:lnSpc>
                <a:spcPts val="2657"/>
              </a:lnSpc>
            </a:pPr>
            <a:endParaRPr lang="en-US" sz="2109" spc="52">
              <a:solidFill>
                <a:srgbClr val="545454"/>
              </a:solidFill>
              <a:latin typeface="Montserrat Classic"/>
              <a:ea typeface="Montserrat Classic"/>
              <a:cs typeface="Montserrat Classic"/>
              <a:sym typeface="Montserrat Classic"/>
            </a:endParaRPr>
          </a:p>
          <a:p>
            <a:pPr algn="l">
              <a:lnSpc>
                <a:spcPts val="2657"/>
              </a:lnSpc>
            </a:pPr>
            <a:endParaRPr lang="en-US" sz="2109" spc="52">
              <a:solidFill>
                <a:srgbClr val="545454"/>
              </a:solidFill>
              <a:latin typeface="Montserrat Classic"/>
              <a:ea typeface="Montserrat Classic"/>
              <a:cs typeface="Montserrat Classic"/>
              <a:sym typeface="Montserrat Classic"/>
            </a:endParaRPr>
          </a:p>
        </p:txBody>
      </p:sp>
      <p:sp>
        <p:nvSpPr>
          <p:cNvPr id="20" name="TextBox 20"/>
          <p:cNvSpPr txBox="1"/>
          <p:nvPr/>
        </p:nvSpPr>
        <p:spPr>
          <a:xfrm>
            <a:off x="7140743" y="3438632"/>
            <a:ext cx="3224261" cy="3007221"/>
          </a:xfrm>
          <a:prstGeom prst="rect">
            <a:avLst/>
          </a:prstGeom>
        </p:spPr>
        <p:txBody>
          <a:bodyPr lIns="0" tIns="0" rIns="0" bIns="0" rtlCol="0" anchor="t">
            <a:spAutoFit/>
          </a:bodyPr>
          <a:lstStyle/>
          <a:p>
            <a:pPr algn="l">
              <a:lnSpc>
                <a:spcPts val="2657"/>
              </a:lnSpc>
            </a:pPr>
            <a:r>
              <a:rPr lang="en-US" sz="2109" spc="52">
                <a:solidFill>
                  <a:srgbClr val="545454"/>
                </a:solidFill>
                <a:latin typeface="Montserrat Classic"/>
                <a:ea typeface="Montserrat Classic"/>
                <a:cs typeface="Montserrat Classic"/>
                <a:sym typeface="Montserrat Classic"/>
              </a:rPr>
              <a:t>Resguardos, dispositivos de seguridad, barandillas, redes de seguridad, sistemas de ventilación y extracción de aire, etc.</a:t>
            </a:r>
          </a:p>
          <a:p>
            <a:pPr algn="l">
              <a:lnSpc>
                <a:spcPts val="2657"/>
              </a:lnSpc>
            </a:pPr>
            <a:endParaRPr lang="en-US" sz="2109" spc="52">
              <a:solidFill>
                <a:srgbClr val="545454"/>
              </a:solidFill>
              <a:latin typeface="Montserrat Classic"/>
              <a:ea typeface="Montserrat Classic"/>
              <a:cs typeface="Montserrat Classic"/>
              <a:sym typeface="Montserrat Classic"/>
            </a:endParaRPr>
          </a:p>
          <a:p>
            <a:pPr algn="l">
              <a:lnSpc>
                <a:spcPts val="2657"/>
              </a:lnSpc>
            </a:pPr>
            <a:endParaRPr lang="en-US" sz="2109" spc="52">
              <a:solidFill>
                <a:srgbClr val="545454"/>
              </a:solidFill>
              <a:latin typeface="Montserrat Classic"/>
              <a:ea typeface="Montserrat Classic"/>
              <a:cs typeface="Montserrat Classic"/>
              <a:sym typeface="Montserrat Classic"/>
            </a:endParaRPr>
          </a:p>
        </p:txBody>
      </p:sp>
      <p:sp>
        <p:nvSpPr>
          <p:cNvPr id="21" name="TextBox 21"/>
          <p:cNvSpPr txBox="1"/>
          <p:nvPr/>
        </p:nvSpPr>
        <p:spPr>
          <a:xfrm>
            <a:off x="8752874" y="8611749"/>
            <a:ext cx="3224261" cy="1667768"/>
          </a:xfrm>
          <a:prstGeom prst="rect">
            <a:avLst/>
          </a:prstGeom>
        </p:spPr>
        <p:txBody>
          <a:bodyPr lIns="0" tIns="0" rIns="0" bIns="0" rtlCol="0" anchor="t">
            <a:spAutoFit/>
          </a:bodyPr>
          <a:lstStyle/>
          <a:p>
            <a:pPr algn="l">
              <a:lnSpc>
                <a:spcPts val="2657"/>
              </a:lnSpc>
            </a:pPr>
            <a:r>
              <a:rPr lang="en-US" sz="2109" spc="52">
                <a:solidFill>
                  <a:srgbClr val="545454"/>
                </a:solidFill>
                <a:latin typeface="Montserrat Classic"/>
                <a:ea typeface="Montserrat Classic"/>
                <a:cs typeface="Montserrat Classic"/>
                <a:sym typeface="Montserrat Classic"/>
              </a:rPr>
              <a:t>Cascos, tapones, ojeras, máscaras faciales, chalecos, etc.</a:t>
            </a:r>
          </a:p>
          <a:p>
            <a:pPr algn="l">
              <a:lnSpc>
                <a:spcPts val="2657"/>
              </a:lnSpc>
            </a:pPr>
            <a:endParaRPr lang="en-US" sz="2109" spc="52">
              <a:solidFill>
                <a:srgbClr val="545454"/>
              </a:solidFill>
              <a:latin typeface="Montserrat Classic"/>
              <a:ea typeface="Montserrat Classic"/>
              <a:cs typeface="Montserrat Classic"/>
              <a:sym typeface="Montserrat Classic"/>
            </a:endParaRPr>
          </a:p>
          <a:p>
            <a:pPr algn="l">
              <a:lnSpc>
                <a:spcPts val="2657"/>
              </a:lnSpc>
            </a:pPr>
            <a:endParaRPr lang="en-US" sz="2109" spc="52">
              <a:solidFill>
                <a:srgbClr val="545454"/>
              </a:solidFill>
              <a:latin typeface="Montserrat Classic"/>
              <a:ea typeface="Montserrat Classic"/>
              <a:cs typeface="Montserrat Classic"/>
              <a:sym typeface="Montserrat Classic"/>
            </a:endParaRPr>
          </a:p>
        </p:txBody>
      </p:sp>
      <p:sp>
        <p:nvSpPr>
          <p:cNvPr id="22" name="TextBox 22"/>
          <p:cNvSpPr txBox="1"/>
          <p:nvPr/>
        </p:nvSpPr>
        <p:spPr>
          <a:xfrm>
            <a:off x="2971025" y="1433597"/>
            <a:ext cx="420317" cy="459954"/>
          </a:xfrm>
          <a:prstGeom prst="rect">
            <a:avLst/>
          </a:prstGeom>
        </p:spPr>
        <p:txBody>
          <a:bodyPr lIns="0" tIns="0" rIns="0" bIns="0" rtlCol="0" anchor="t">
            <a:spAutoFit/>
          </a:bodyPr>
          <a:lstStyle/>
          <a:p>
            <a:pPr algn="ctr">
              <a:lnSpc>
                <a:spcPts val="3778"/>
              </a:lnSpc>
            </a:pPr>
            <a:r>
              <a:rPr lang="en-US" sz="2718" b="1">
                <a:solidFill>
                  <a:srgbClr val="000000"/>
                </a:solidFill>
                <a:latin typeface="Montserrat Classic Bold"/>
                <a:ea typeface="Montserrat Classic Bold"/>
                <a:cs typeface="Montserrat Classic Bold"/>
                <a:sym typeface="Montserrat Classic Bold"/>
              </a:rPr>
              <a:t>01</a:t>
            </a:r>
          </a:p>
        </p:txBody>
      </p:sp>
      <p:sp>
        <p:nvSpPr>
          <p:cNvPr id="23" name="TextBox 23"/>
          <p:cNvSpPr txBox="1"/>
          <p:nvPr/>
        </p:nvSpPr>
        <p:spPr>
          <a:xfrm>
            <a:off x="3005310" y="5636270"/>
            <a:ext cx="618781" cy="459954"/>
          </a:xfrm>
          <a:prstGeom prst="rect">
            <a:avLst/>
          </a:prstGeom>
        </p:spPr>
        <p:txBody>
          <a:bodyPr lIns="0" tIns="0" rIns="0" bIns="0" rtlCol="0" anchor="t">
            <a:spAutoFit/>
          </a:bodyPr>
          <a:lstStyle/>
          <a:p>
            <a:pPr algn="ctr">
              <a:lnSpc>
                <a:spcPts val="3778"/>
              </a:lnSpc>
            </a:pPr>
            <a:r>
              <a:rPr lang="en-US" sz="2718" b="1">
                <a:solidFill>
                  <a:srgbClr val="000000"/>
                </a:solidFill>
                <a:latin typeface="Montserrat Classic Bold"/>
                <a:ea typeface="Montserrat Classic Bold"/>
                <a:cs typeface="Montserrat Classic Bold"/>
                <a:sym typeface="Montserrat Classic Bold"/>
              </a:rPr>
              <a:t>02</a:t>
            </a:r>
          </a:p>
        </p:txBody>
      </p:sp>
      <p:sp>
        <p:nvSpPr>
          <p:cNvPr id="24" name="TextBox 24"/>
          <p:cNvSpPr txBox="1"/>
          <p:nvPr/>
        </p:nvSpPr>
        <p:spPr>
          <a:xfrm>
            <a:off x="5889756" y="342768"/>
            <a:ext cx="7006327" cy="642938"/>
          </a:xfrm>
          <a:prstGeom prst="rect">
            <a:avLst/>
          </a:prstGeom>
        </p:spPr>
        <p:txBody>
          <a:bodyPr lIns="0" tIns="0" rIns="0" bIns="0" rtlCol="0" anchor="t">
            <a:spAutoFit/>
          </a:bodyPr>
          <a:lstStyle/>
          <a:p>
            <a:pPr algn="ctr">
              <a:lnSpc>
                <a:spcPts val="5062"/>
              </a:lnSpc>
            </a:pPr>
            <a:r>
              <a:rPr lang="en-US" sz="4218">
                <a:solidFill>
                  <a:srgbClr val="000000"/>
                </a:solidFill>
                <a:latin typeface="Anton"/>
                <a:ea typeface="Anton"/>
                <a:cs typeface="Anton"/>
                <a:sym typeface="Anton"/>
              </a:rPr>
              <a:t>TÉCNICAS DE PROTECCIÓN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7385614" y="378894"/>
            <a:ext cx="10150957" cy="9529211"/>
          </a:xfrm>
          <a:custGeom>
            <a:avLst/>
            <a:gdLst/>
            <a:ahLst/>
            <a:cxnLst/>
            <a:rect l="l" t="t" r="r" b="b"/>
            <a:pathLst>
              <a:path w="10150957" h="9529211">
                <a:moveTo>
                  <a:pt x="0" y="0"/>
                </a:moveTo>
                <a:lnTo>
                  <a:pt x="10150957" y="0"/>
                </a:lnTo>
                <a:lnTo>
                  <a:pt x="10150957" y="9529212"/>
                </a:lnTo>
                <a:lnTo>
                  <a:pt x="0" y="9529212"/>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368794" y="4143822"/>
            <a:ext cx="5720058" cy="1894581"/>
          </a:xfrm>
          <a:prstGeom prst="rect">
            <a:avLst/>
          </a:prstGeom>
        </p:spPr>
        <p:txBody>
          <a:bodyPr lIns="0" tIns="0" rIns="0" bIns="0" rtlCol="0" anchor="t">
            <a:spAutoFit/>
          </a:bodyPr>
          <a:lstStyle/>
          <a:p>
            <a:pPr algn="ctr">
              <a:lnSpc>
                <a:spcPts val="7594"/>
              </a:lnSpc>
            </a:pPr>
            <a:r>
              <a:rPr lang="en-US" sz="5424" b="1">
                <a:solidFill>
                  <a:srgbClr val="000000"/>
                </a:solidFill>
                <a:latin typeface="Open Sans Bold"/>
                <a:ea typeface="Open Sans Bold"/>
                <a:cs typeface="Open Sans Bold"/>
                <a:sym typeface="Open Sans Bold"/>
              </a:rPr>
              <a:t>ESPECIALIDADES DE PREVENCIÓN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sp>
        <p:nvSpPr>
          <p:cNvPr id="3" name="Freeform 3"/>
          <p:cNvSpPr/>
          <p:nvPr/>
        </p:nvSpPr>
        <p:spPr>
          <a:xfrm>
            <a:off x="6988066" y="1867178"/>
            <a:ext cx="4247074" cy="3982577"/>
          </a:xfrm>
          <a:custGeom>
            <a:avLst/>
            <a:gdLst/>
            <a:ahLst/>
            <a:cxnLst/>
            <a:rect l="l" t="t" r="r" b="b"/>
            <a:pathLst>
              <a:path w="4247074" h="3982577">
                <a:moveTo>
                  <a:pt x="0" y="0"/>
                </a:moveTo>
                <a:lnTo>
                  <a:pt x="4247074" y="0"/>
                </a:lnTo>
                <a:lnTo>
                  <a:pt x="4247074" y="3982577"/>
                </a:lnTo>
                <a:lnTo>
                  <a:pt x="0" y="3982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7052860" y="3096925"/>
            <a:ext cx="4182280" cy="1159746"/>
          </a:xfrm>
          <a:prstGeom prst="rect">
            <a:avLst/>
          </a:prstGeom>
        </p:spPr>
        <p:txBody>
          <a:bodyPr lIns="0" tIns="0" rIns="0" bIns="0" rtlCol="0" anchor="t">
            <a:spAutoFit/>
          </a:bodyPr>
          <a:lstStyle/>
          <a:p>
            <a:pPr marL="0" lvl="0" indent="0" algn="ctr">
              <a:lnSpc>
                <a:spcPts val="4560"/>
              </a:lnSpc>
              <a:spcBef>
                <a:spcPct val="0"/>
              </a:spcBef>
            </a:pPr>
            <a:r>
              <a:rPr lang="en-US" sz="3534">
                <a:solidFill>
                  <a:srgbClr val="000000"/>
                </a:solidFill>
                <a:latin typeface="Childos Arabic"/>
                <a:ea typeface="Childos Arabic"/>
                <a:cs typeface="Childos Arabic"/>
                <a:sym typeface="Childos Arabic"/>
              </a:rPr>
              <a:t>ES UNA MEDIDA COMPLEMENTARIA</a:t>
            </a:r>
          </a:p>
        </p:txBody>
      </p:sp>
      <p:sp>
        <p:nvSpPr>
          <p:cNvPr id="5" name="TextBox 5"/>
          <p:cNvSpPr txBox="1"/>
          <p:nvPr/>
        </p:nvSpPr>
        <p:spPr>
          <a:xfrm>
            <a:off x="0" y="292952"/>
            <a:ext cx="18288000" cy="1240302"/>
          </a:xfrm>
          <a:prstGeom prst="rect">
            <a:avLst/>
          </a:prstGeom>
        </p:spPr>
        <p:txBody>
          <a:bodyPr lIns="0" tIns="0" rIns="0" bIns="0" rtlCol="0" anchor="t">
            <a:spAutoFit/>
          </a:bodyPr>
          <a:lstStyle/>
          <a:p>
            <a:pPr marL="0" lvl="0" indent="0" algn="ctr">
              <a:lnSpc>
                <a:spcPts val="9443"/>
              </a:lnSpc>
            </a:pPr>
            <a:r>
              <a:rPr lang="en-US" sz="7320">
                <a:solidFill>
                  <a:srgbClr val="000000"/>
                </a:solidFill>
                <a:latin typeface="Childos Arabic"/>
                <a:ea typeface="Childos Arabic"/>
                <a:cs typeface="Childos Arabic"/>
                <a:sym typeface="Childos Arabic"/>
              </a:rPr>
              <a:t>SEÑALIZACIÓN DE LOS RIESGOS LAGORALES</a:t>
            </a:r>
          </a:p>
        </p:txBody>
      </p:sp>
      <p:sp>
        <p:nvSpPr>
          <p:cNvPr id="6" name="Freeform 6"/>
          <p:cNvSpPr/>
          <p:nvPr/>
        </p:nvSpPr>
        <p:spPr>
          <a:xfrm flipH="1" flipV="1">
            <a:off x="4687687" y="3710622"/>
            <a:ext cx="1598987" cy="1097285"/>
          </a:xfrm>
          <a:custGeom>
            <a:avLst/>
            <a:gdLst/>
            <a:ahLst/>
            <a:cxnLst/>
            <a:rect l="l" t="t" r="r" b="b"/>
            <a:pathLst>
              <a:path w="1598987" h="1097285">
                <a:moveTo>
                  <a:pt x="1598988" y="1097285"/>
                </a:moveTo>
                <a:lnTo>
                  <a:pt x="0" y="1097285"/>
                </a:lnTo>
                <a:lnTo>
                  <a:pt x="0" y="0"/>
                </a:lnTo>
                <a:lnTo>
                  <a:pt x="1598988" y="0"/>
                </a:lnTo>
                <a:lnTo>
                  <a:pt x="1598988" y="1097285"/>
                </a:lnTo>
                <a:close/>
              </a:path>
            </a:pathLst>
          </a:custGeom>
          <a:blipFill>
            <a:blip r:embed="rId5">
              <a:extLst>
                <a:ext uri="{96DAC541-7B7A-43D3-8B79-37D633B846F1}">
                  <asvg:svgBlip xmlns:asvg="http://schemas.microsoft.com/office/drawing/2016/SVG/main" r:embed="rId6"/>
                </a:ext>
              </a:extLst>
            </a:blip>
            <a:stretch>
              <a:fillRect l="-26231"/>
            </a:stretch>
          </a:blipFill>
        </p:spPr>
        <p:txBody>
          <a:bodyPr/>
          <a:lstStyle/>
          <a:p>
            <a:endParaRPr lang="es-ES"/>
          </a:p>
        </p:txBody>
      </p:sp>
      <p:sp>
        <p:nvSpPr>
          <p:cNvPr id="7" name="Freeform 7"/>
          <p:cNvSpPr/>
          <p:nvPr/>
        </p:nvSpPr>
        <p:spPr>
          <a:xfrm flipV="1">
            <a:off x="12001325" y="3710622"/>
            <a:ext cx="1598987" cy="1097285"/>
          </a:xfrm>
          <a:custGeom>
            <a:avLst/>
            <a:gdLst/>
            <a:ahLst/>
            <a:cxnLst/>
            <a:rect l="l" t="t" r="r" b="b"/>
            <a:pathLst>
              <a:path w="1598987" h="1097285">
                <a:moveTo>
                  <a:pt x="0" y="1097285"/>
                </a:moveTo>
                <a:lnTo>
                  <a:pt x="1598988" y="1097285"/>
                </a:lnTo>
                <a:lnTo>
                  <a:pt x="1598988" y="0"/>
                </a:lnTo>
                <a:lnTo>
                  <a:pt x="0" y="0"/>
                </a:lnTo>
                <a:lnTo>
                  <a:pt x="0" y="1097285"/>
                </a:lnTo>
                <a:close/>
              </a:path>
            </a:pathLst>
          </a:custGeom>
          <a:blipFill>
            <a:blip r:embed="rId5">
              <a:extLst>
                <a:ext uri="{96DAC541-7B7A-43D3-8B79-37D633B846F1}">
                  <asvg:svgBlip xmlns:asvg="http://schemas.microsoft.com/office/drawing/2016/SVG/main" r:embed="rId6"/>
                </a:ext>
              </a:extLst>
            </a:blip>
            <a:stretch>
              <a:fillRect l="-26231"/>
            </a:stretch>
          </a:blipFill>
        </p:spPr>
        <p:txBody>
          <a:bodyPr/>
          <a:lstStyle/>
          <a:p>
            <a:endParaRPr lang="es-ES"/>
          </a:p>
        </p:txBody>
      </p:sp>
      <p:sp>
        <p:nvSpPr>
          <p:cNvPr id="8" name="TextBox 8"/>
          <p:cNvSpPr txBox="1"/>
          <p:nvPr/>
        </p:nvSpPr>
        <p:spPr>
          <a:xfrm>
            <a:off x="0" y="5638288"/>
            <a:ext cx="5959366" cy="490385"/>
          </a:xfrm>
          <a:prstGeom prst="rect">
            <a:avLst/>
          </a:prstGeom>
        </p:spPr>
        <p:txBody>
          <a:bodyPr lIns="0" tIns="0" rIns="0" bIns="0" rtlCol="0" anchor="t">
            <a:spAutoFit/>
          </a:bodyPr>
          <a:lstStyle/>
          <a:p>
            <a:pPr algn="ctr">
              <a:lnSpc>
                <a:spcPts val="4102"/>
              </a:lnSpc>
            </a:pPr>
            <a:r>
              <a:rPr lang="en-US" sz="2699" b="1">
                <a:solidFill>
                  <a:srgbClr val="000000"/>
                </a:solidFill>
                <a:latin typeface="Montserrat Bold"/>
                <a:ea typeface="Montserrat Bold"/>
                <a:cs typeface="Montserrat Bold"/>
                <a:sym typeface="Montserrat Bold"/>
              </a:rPr>
              <a:t>OBJETIVOS</a:t>
            </a:r>
          </a:p>
        </p:txBody>
      </p:sp>
      <p:sp>
        <p:nvSpPr>
          <p:cNvPr id="9" name="TextBox 9"/>
          <p:cNvSpPr txBox="1"/>
          <p:nvPr/>
        </p:nvSpPr>
        <p:spPr>
          <a:xfrm>
            <a:off x="11299934" y="5638288"/>
            <a:ext cx="5959366" cy="490385"/>
          </a:xfrm>
          <a:prstGeom prst="rect">
            <a:avLst/>
          </a:prstGeom>
        </p:spPr>
        <p:txBody>
          <a:bodyPr lIns="0" tIns="0" rIns="0" bIns="0" rtlCol="0" anchor="t">
            <a:spAutoFit/>
          </a:bodyPr>
          <a:lstStyle/>
          <a:p>
            <a:pPr algn="ctr">
              <a:lnSpc>
                <a:spcPts val="4102"/>
              </a:lnSpc>
            </a:pPr>
            <a:r>
              <a:rPr lang="en-US" sz="2699" b="1">
                <a:solidFill>
                  <a:srgbClr val="000000"/>
                </a:solidFill>
                <a:latin typeface="Montserrat Bold"/>
                <a:ea typeface="Montserrat Bold"/>
                <a:cs typeface="Montserrat Bold"/>
                <a:sym typeface="Montserrat Bold"/>
              </a:rPr>
              <a:t>COLORES</a:t>
            </a:r>
          </a:p>
        </p:txBody>
      </p:sp>
      <p:sp>
        <p:nvSpPr>
          <p:cNvPr id="10" name="Freeform 10"/>
          <p:cNvSpPr/>
          <p:nvPr/>
        </p:nvSpPr>
        <p:spPr>
          <a:xfrm rot="-1580023" flipH="1" flipV="1">
            <a:off x="8002796" y="5793521"/>
            <a:ext cx="1598987" cy="1097285"/>
          </a:xfrm>
          <a:custGeom>
            <a:avLst/>
            <a:gdLst/>
            <a:ahLst/>
            <a:cxnLst/>
            <a:rect l="l" t="t" r="r" b="b"/>
            <a:pathLst>
              <a:path w="1598987" h="1097285">
                <a:moveTo>
                  <a:pt x="1598987" y="1097285"/>
                </a:moveTo>
                <a:lnTo>
                  <a:pt x="0" y="1097285"/>
                </a:lnTo>
                <a:lnTo>
                  <a:pt x="0" y="0"/>
                </a:lnTo>
                <a:lnTo>
                  <a:pt x="1598987" y="0"/>
                </a:lnTo>
                <a:lnTo>
                  <a:pt x="1598987" y="1097285"/>
                </a:lnTo>
                <a:close/>
              </a:path>
            </a:pathLst>
          </a:custGeom>
          <a:blipFill>
            <a:blip r:embed="rId5">
              <a:extLst>
                <a:ext uri="{96DAC541-7B7A-43D3-8B79-37D633B846F1}">
                  <asvg:svgBlip xmlns:asvg="http://schemas.microsoft.com/office/drawing/2016/SVG/main" r:embed="rId6"/>
                </a:ext>
              </a:extLst>
            </a:blip>
            <a:stretch>
              <a:fillRect l="-26231"/>
            </a:stretch>
          </a:blipFill>
        </p:spPr>
        <p:txBody>
          <a:bodyPr/>
          <a:lstStyle/>
          <a:p>
            <a:endParaRPr lang="es-ES"/>
          </a:p>
        </p:txBody>
      </p:sp>
      <p:sp>
        <p:nvSpPr>
          <p:cNvPr id="11" name="TextBox 11"/>
          <p:cNvSpPr txBox="1"/>
          <p:nvPr/>
        </p:nvSpPr>
        <p:spPr>
          <a:xfrm>
            <a:off x="5340568" y="7436175"/>
            <a:ext cx="5959366" cy="490385"/>
          </a:xfrm>
          <a:prstGeom prst="rect">
            <a:avLst/>
          </a:prstGeom>
        </p:spPr>
        <p:txBody>
          <a:bodyPr lIns="0" tIns="0" rIns="0" bIns="0" rtlCol="0" anchor="t">
            <a:spAutoFit/>
          </a:bodyPr>
          <a:lstStyle/>
          <a:p>
            <a:pPr algn="ctr">
              <a:lnSpc>
                <a:spcPts val="4102"/>
              </a:lnSpc>
            </a:pPr>
            <a:r>
              <a:rPr lang="en-US" sz="2699" b="1">
                <a:solidFill>
                  <a:srgbClr val="000000"/>
                </a:solidFill>
                <a:latin typeface="Montserrat Bold"/>
                <a:ea typeface="Montserrat Bold"/>
                <a:cs typeface="Montserrat Bold"/>
                <a:sym typeface="Montserrat Bold"/>
              </a:rPr>
              <a:t>CLASES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69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3F5"/>
        </a:solidFill>
        <a:effectLst/>
      </p:bgPr>
    </p:bg>
    <p:spTree>
      <p:nvGrpSpPr>
        <p:cNvPr id="1" name=""/>
        <p:cNvGrpSpPr/>
        <p:nvPr/>
      </p:nvGrpSpPr>
      <p:grpSpPr>
        <a:xfrm>
          <a:off x="0" y="0"/>
          <a:ext cx="0" cy="0"/>
          <a:chOff x="0" y="0"/>
          <a:chExt cx="0" cy="0"/>
        </a:xfrm>
      </p:grpSpPr>
      <p:sp>
        <p:nvSpPr>
          <p:cNvPr id="2" name="Freeform 2"/>
          <p:cNvSpPr/>
          <p:nvPr/>
        </p:nvSpPr>
        <p:spPr>
          <a:xfrm>
            <a:off x="3493371" y="3592218"/>
            <a:ext cx="11301259" cy="5975541"/>
          </a:xfrm>
          <a:custGeom>
            <a:avLst/>
            <a:gdLst/>
            <a:ahLst/>
            <a:cxnLst/>
            <a:rect l="l" t="t" r="r" b="b"/>
            <a:pathLst>
              <a:path w="11301259" h="5975541">
                <a:moveTo>
                  <a:pt x="0" y="0"/>
                </a:moveTo>
                <a:lnTo>
                  <a:pt x="11301258" y="0"/>
                </a:lnTo>
                <a:lnTo>
                  <a:pt x="11301258" y="5975540"/>
                </a:lnTo>
                <a:lnTo>
                  <a:pt x="0" y="5975540"/>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0" y="80884"/>
            <a:ext cx="18288000" cy="3195319"/>
          </a:xfrm>
          <a:prstGeom prst="rect">
            <a:avLst/>
          </a:prstGeom>
        </p:spPr>
        <p:txBody>
          <a:bodyPr lIns="0" tIns="0" rIns="0" bIns="0" rtlCol="0" anchor="t">
            <a:spAutoFit/>
          </a:bodyPr>
          <a:lstStyle/>
          <a:p>
            <a:pPr algn="ctr">
              <a:lnSpc>
                <a:spcPts val="12880"/>
              </a:lnSpc>
            </a:pPr>
            <a:r>
              <a:rPr lang="en-US" sz="9200" b="1">
                <a:solidFill>
                  <a:srgbClr val="000000"/>
                </a:solidFill>
                <a:latin typeface="Open Sans Bold"/>
                <a:ea typeface="Open Sans Bold"/>
                <a:cs typeface="Open Sans Bold"/>
                <a:sym typeface="Open Sans Bold"/>
              </a:rPr>
              <a:t>OBJETIVOS DE LA SEÑALIZACIÓN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3F5"/>
        </a:solidFill>
        <a:effectLst/>
      </p:bgPr>
    </p:bg>
    <p:spTree>
      <p:nvGrpSpPr>
        <p:cNvPr id="1" name=""/>
        <p:cNvGrpSpPr/>
        <p:nvPr/>
      </p:nvGrpSpPr>
      <p:grpSpPr>
        <a:xfrm>
          <a:off x="0" y="0"/>
          <a:ext cx="0" cy="0"/>
          <a:chOff x="0" y="0"/>
          <a:chExt cx="0" cy="0"/>
        </a:xfrm>
      </p:grpSpPr>
      <p:sp>
        <p:nvSpPr>
          <p:cNvPr id="2" name="Freeform 2"/>
          <p:cNvSpPr/>
          <p:nvPr/>
        </p:nvSpPr>
        <p:spPr>
          <a:xfrm>
            <a:off x="1321263" y="350609"/>
            <a:ext cx="15616055" cy="9603874"/>
          </a:xfrm>
          <a:custGeom>
            <a:avLst/>
            <a:gdLst/>
            <a:ahLst/>
            <a:cxnLst/>
            <a:rect l="l" t="t" r="r" b="b"/>
            <a:pathLst>
              <a:path w="15616055" h="9603874">
                <a:moveTo>
                  <a:pt x="0" y="0"/>
                </a:moveTo>
                <a:lnTo>
                  <a:pt x="15616055" y="0"/>
                </a:lnTo>
                <a:lnTo>
                  <a:pt x="15616055" y="9603874"/>
                </a:lnTo>
                <a:lnTo>
                  <a:pt x="0" y="9603874"/>
                </a:lnTo>
                <a:lnTo>
                  <a:pt x="0" y="0"/>
                </a:lnTo>
                <a:close/>
              </a:path>
            </a:pathLst>
          </a:custGeom>
          <a:blipFill>
            <a:blip r:embed="rId2"/>
            <a:stretch>
              <a:fillRect/>
            </a:stretch>
          </a:blipFill>
        </p:spPr>
        <p:txBody>
          <a:bodyPr/>
          <a:lstStyle/>
          <a:p>
            <a:endParaRPr lang="es-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797" b="-16133"/>
            </a:stretch>
          </a:blipFill>
        </p:spPr>
        <p:txBody>
          <a:bodyPr/>
          <a:lstStyle/>
          <a:p>
            <a:endParaRPr lang="es-ES"/>
          </a:p>
        </p:txBody>
      </p:sp>
      <p:grpSp>
        <p:nvGrpSpPr>
          <p:cNvPr id="3" name="Group 3"/>
          <p:cNvGrpSpPr/>
          <p:nvPr/>
        </p:nvGrpSpPr>
        <p:grpSpPr>
          <a:xfrm>
            <a:off x="2208393" y="1397062"/>
            <a:ext cx="5051729" cy="871285"/>
            <a:chOff x="0" y="0"/>
            <a:chExt cx="1054597" cy="181889"/>
          </a:xfrm>
        </p:grpSpPr>
        <p:sp>
          <p:nvSpPr>
            <p:cNvPr id="4" name="Freeform 4"/>
            <p:cNvSpPr/>
            <p:nvPr/>
          </p:nvSpPr>
          <p:spPr>
            <a:xfrm>
              <a:off x="0" y="0"/>
              <a:ext cx="1054597" cy="181889"/>
            </a:xfrm>
            <a:custGeom>
              <a:avLst/>
              <a:gdLst/>
              <a:ahLst/>
              <a:cxnLst/>
              <a:rect l="l" t="t" r="r" b="b"/>
              <a:pathLst>
                <a:path w="1054597" h="181889">
                  <a:moveTo>
                    <a:pt x="78159" y="0"/>
                  </a:moveTo>
                  <a:lnTo>
                    <a:pt x="976438" y="0"/>
                  </a:lnTo>
                  <a:cubicBezTo>
                    <a:pt x="1019604" y="0"/>
                    <a:pt x="1054597" y="34993"/>
                    <a:pt x="1054597" y="78159"/>
                  </a:cubicBezTo>
                  <a:lnTo>
                    <a:pt x="1054597" y="103730"/>
                  </a:lnTo>
                  <a:cubicBezTo>
                    <a:pt x="1054597" y="124459"/>
                    <a:pt x="1046362" y="144339"/>
                    <a:pt x="1031705" y="158997"/>
                  </a:cubicBezTo>
                  <a:cubicBezTo>
                    <a:pt x="1017047" y="173655"/>
                    <a:pt x="997167" y="181889"/>
                    <a:pt x="976438" y="181889"/>
                  </a:cubicBezTo>
                  <a:lnTo>
                    <a:pt x="78159" y="181889"/>
                  </a:lnTo>
                  <a:cubicBezTo>
                    <a:pt x="34993" y="181889"/>
                    <a:pt x="0" y="146896"/>
                    <a:pt x="0" y="103730"/>
                  </a:cubicBezTo>
                  <a:lnTo>
                    <a:pt x="0" y="78159"/>
                  </a:lnTo>
                  <a:cubicBezTo>
                    <a:pt x="0" y="57430"/>
                    <a:pt x="8235" y="37550"/>
                    <a:pt x="22892" y="22892"/>
                  </a:cubicBezTo>
                  <a:cubicBezTo>
                    <a:pt x="37550" y="8235"/>
                    <a:pt x="57430" y="0"/>
                    <a:pt x="78159" y="0"/>
                  </a:cubicBezTo>
                  <a:close/>
                </a:path>
              </a:pathLst>
            </a:custGeom>
            <a:solidFill>
              <a:srgbClr val="E52520"/>
            </a:solidFill>
            <a:ln cap="rnd">
              <a:noFill/>
              <a:prstDash val="solid"/>
              <a:round/>
            </a:ln>
          </p:spPr>
          <p:txBody>
            <a:bodyPr/>
            <a:lstStyle/>
            <a:p>
              <a:endParaRPr lang="es-ES"/>
            </a:p>
          </p:txBody>
        </p:sp>
        <p:sp>
          <p:nvSpPr>
            <p:cNvPr id="5" name="TextBox 5"/>
            <p:cNvSpPr txBox="1"/>
            <p:nvPr/>
          </p:nvSpPr>
          <p:spPr>
            <a:xfrm>
              <a:off x="0" y="-47625"/>
              <a:ext cx="1054597" cy="229514"/>
            </a:xfrm>
            <a:prstGeom prst="rect">
              <a:avLst/>
            </a:prstGeom>
          </p:spPr>
          <p:txBody>
            <a:bodyPr lIns="50800" tIns="50800" rIns="50800" bIns="50800" rtlCol="0" anchor="ctr"/>
            <a:lstStyle/>
            <a:p>
              <a:pPr marL="0" lvl="0" indent="0" algn="ctr">
                <a:lnSpc>
                  <a:spcPts val="3640"/>
                </a:lnSpc>
                <a:spcBef>
                  <a:spcPct val="0"/>
                </a:spcBef>
              </a:pPr>
              <a:r>
                <a:rPr lang="en-US" sz="2600" b="1">
                  <a:solidFill>
                    <a:srgbClr val="000000"/>
                  </a:solidFill>
                  <a:latin typeface="Montserrat Bold"/>
                  <a:ea typeface="Montserrat Bold"/>
                  <a:cs typeface="Montserrat Bold"/>
                  <a:sym typeface="Montserrat Bold"/>
                </a:rPr>
                <a:t>ROJO</a:t>
              </a:r>
            </a:p>
          </p:txBody>
        </p:sp>
      </p:grpSp>
      <p:grpSp>
        <p:nvGrpSpPr>
          <p:cNvPr id="6" name="Group 6"/>
          <p:cNvGrpSpPr/>
          <p:nvPr/>
        </p:nvGrpSpPr>
        <p:grpSpPr>
          <a:xfrm>
            <a:off x="2208393" y="5746316"/>
            <a:ext cx="5051729" cy="871285"/>
            <a:chOff x="0" y="0"/>
            <a:chExt cx="1054597" cy="181889"/>
          </a:xfrm>
        </p:grpSpPr>
        <p:sp>
          <p:nvSpPr>
            <p:cNvPr id="7" name="Freeform 7"/>
            <p:cNvSpPr/>
            <p:nvPr/>
          </p:nvSpPr>
          <p:spPr>
            <a:xfrm>
              <a:off x="0" y="0"/>
              <a:ext cx="1054597" cy="181889"/>
            </a:xfrm>
            <a:custGeom>
              <a:avLst/>
              <a:gdLst/>
              <a:ahLst/>
              <a:cxnLst/>
              <a:rect l="l" t="t" r="r" b="b"/>
              <a:pathLst>
                <a:path w="1054597" h="181889">
                  <a:moveTo>
                    <a:pt x="78159" y="0"/>
                  </a:moveTo>
                  <a:lnTo>
                    <a:pt x="976438" y="0"/>
                  </a:lnTo>
                  <a:cubicBezTo>
                    <a:pt x="1019604" y="0"/>
                    <a:pt x="1054597" y="34993"/>
                    <a:pt x="1054597" y="78159"/>
                  </a:cubicBezTo>
                  <a:lnTo>
                    <a:pt x="1054597" y="103730"/>
                  </a:lnTo>
                  <a:cubicBezTo>
                    <a:pt x="1054597" y="124459"/>
                    <a:pt x="1046362" y="144339"/>
                    <a:pt x="1031705" y="158997"/>
                  </a:cubicBezTo>
                  <a:cubicBezTo>
                    <a:pt x="1017047" y="173655"/>
                    <a:pt x="997167" y="181889"/>
                    <a:pt x="976438" y="181889"/>
                  </a:cubicBezTo>
                  <a:lnTo>
                    <a:pt x="78159" y="181889"/>
                  </a:lnTo>
                  <a:cubicBezTo>
                    <a:pt x="34993" y="181889"/>
                    <a:pt x="0" y="146896"/>
                    <a:pt x="0" y="103730"/>
                  </a:cubicBezTo>
                  <a:lnTo>
                    <a:pt x="0" y="78159"/>
                  </a:lnTo>
                  <a:cubicBezTo>
                    <a:pt x="0" y="57430"/>
                    <a:pt x="8235" y="37550"/>
                    <a:pt x="22892" y="22892"/>
                  </a:cubicBezTo>
                  <a:cubicBezTo>
                    <a:pt x="37550" y="8235"/>
                    <a:pt x="57430" y="0"/>
                    <a:pt x="78159" y="0"/>
                  </a:cubicBezTo>
                  <a:close/>
                </a:path>
              </a:pathLst>
            </a:custGeom>
            <a:solidFill>
              <a:srgbClr val="ADD7E5"/>
            </a:solidFill>
            <a:ln cap="rnd">
              <a:noFill/>
              <a:prstDash val="solid"/>
              <a:round/>
            </a:ln>
          </p:spPr>
          <p:txBody>
            <a:bodyPr/>
            <a:lstStyle/>
            <a:p>
              <a:endParaRPr lang="es-ES"/>
            </a:p>
          </p:txBody>
        </p:sp>
        <p:sp>
          <p:nvSpPr>
            <p:cNvPr id="8" name="TextBox 8"/>
            <p:cNvSpPr txBox="1"/>
            <p:nvPr/>
          </p:nvSpPr>
          <p:spPr>
            <a:xfrm>
              <a:off x="0" y="-47625"/>
              <a:ext cx="1054597" cy="229514"/>
            </a:xfrm>
            <a:prstGeom prst="rect">
              <a:avLst/>
            </a:prstGeom>
          </p:spPr>
          <p:txBody>
            <a:bodyPr lIns="50800" tIns="50800" rIns="50800" bIns="50800" rtlCol="0" anchor="ctr"/>
            <a:lstStyle/>
            <a:p>
              <a:pPr marL="0" lvl="0" indent="0" algn="ctr">
                <a:lnSpc>
                  <a:spcPts val="3640"/>
                </a:lnSpc>
                <a:spcBef>
                  <a:spcPct val="0"/>
                </a:spcBef>
              </a:pPr>
              <a:r>
                <a:rPr lang="en-US" sz="2600" b="1">
                  <a:solidFill>
                    <a:srgbClr val="000000"/>
                  </a:solidFill>
                  <a:latin typeface="Montserrat Bold"/>
                  <a:ea typeface="Montserrat Bold"/>
                  <a:cs typeface="Montserrat Bold"/>
                  <a:sym typeface="Montserrat Bold"/>
                </a:rPr>
                <a:t>AZUL</a:t>
              </a:r>
            </a:p>
          </p:txBody>
        </p:sp>
      </p:grpSp>
      <p:sp>
        <p:nvSpPr>
          <p:cNvPr id="9" name="TextBox 9"/>
          <p:cNvSpPr txBox="1"/>
          <p:nvPr/>
        </p:nvSpPr>
        <p:spPr>
          <a:xfrm>
            <a:off x="1650859" y="2601032"/>
            <a:ext cx="6166796" cy="2163991"/>
          </a:xfrm>
          <a:prstGeom prst="rect">
            <a:avLst/>
          </a:prstGeom>
        </p:spPr>
        <p:txBody>
          <a:bodyPr lIns="0" tIns="0" rIns="0" bIns="0" rtlCol="0" anchor="t">
            <a:spAutoFit/>
          </a:bodyPr>
          <a:lstStyle/>
          <a:p>
            <a:pPr algn="ctr">
              <a:lnSpc>
                <a:spcPts val="3494"/>
              </a:lnSpc>
            </a:pPr>
            <a:r>
              <a:rPr lang="en-US" sz="2299" b="1">
                <a:solidFill>
                  <a:srgbClr val="000000"/>
                </a:solidFill>
                <a:latin typeface="Montserrat Medium"/>
                <a:ea typeface="Montserrat Medium"/>
                <a:cs typeface="Montserrat Medium"/>
                <a:sym typeface="Montserrat Medium"/>
              </a:rPr>
              <a:t>Señal de prohibición. Comportamientos peligrosos. Material y equipos de lucha contraincendios. Identificación y localización.</a:t>
            </a:r>
          </a:p>
          <a:p>
            <a:pPr marL="0" lvl="0" indent="0" algn="ctr">
              <a:lnSpc>
                <a:spcPts val="3494"/>
              </a:lnSpc>
              <a:spcBef>
                <a:spcPct val="0"/>
              </a:spcBef>
            </a:pPr>
            <a:endParaRPr lang="en-US" sz="2299" b="1">
              <a:solidFill>
                <a:srgbClr val="000000"/>
              </a:solidFill>
              <a:latin typeface="Montserrat Medium"/>
              <a:ea typeface="Montserrat Medium"/>
              <a:cs typeface="Montserrat Medium"/>
              <a:sym typeface="Montserrat Medium"/>
            </a:endParaRPr>
          </a:p>
        </p:txBody>
      </p:sp>
      <p:sp>
        <p:nvSpPr>
          <p:cNvPr id="10" name="TextBox 10"/>
          <p:cNvSpPr txBox="1"/>
          <p:nvPr/>
        </p:nvSpPr>
        <p:spPr>
          <a:xfrm>
            <a:off x="1650859" y="6952637"/>
            <a:ext cx="6166796" cy="1287691"/>
          </a:xfrm>
          <a:prstGeom prst="rect">
            <a:avLst/>
          </a:prstGeom>
        </p:spPr>
        <p:txBody>
          <a:bodyPr lIns="0" tIns="0" rIns="0" bIns="0" rtlCol="0" anchor="t">
            <a:spAutoFit/>
          </a:bodyPr>
          <a:lstStyle/>
          <a:p>
            <a:pPr marL="0" lvl="0" indent="0" algn="ctr">
              <a:lnSpc>
                <a:spcPts val="3494"/>
              </a:lnSpc>
              <a:spcBef>
                <a:spcPct val="0"/>
              </a:spcBef>
            </a:pPr>
            <a:r>
              <a:rPr lang="en-US" sz="2299" b="1">
                <a:solidFill>
                  <a:srgbClr val="000000"/>
                </a:solidFill>
                <a:latin typeface="Montserrat Medium"/>
                <a:ea typeface="Montserrat Medium"/>
                <a:cs typeface="Montserrat Medium"/>
                <a:sym typeface="Montserrat Medium"/>
              </a:rPr>
              <a:t>Señal de obligación. Comportamiento o acción específica. Obligación de utilizar un equipo de protección individual.</a:t>
            </a:r>
          </a:p>
        </p:txBody>
      </p:sp>
      <p:grpSp>
        <p:nvGrpSpPr>
          <p:cNvPr id="11" name="Group 11"/>
          <p:cNvGrpSpPr/>
          <p:nvPr/>
        </p:nvGrpSpPr>
        <p:grpSpPr>
          <a:xfrm>
            <a:off x="11027878" y="5746316"/>
            <a:ext cx="5051729" cy="871285"/>
            <a:chOff x="0" y="0"/>
            <a:chExt cx="1054597" cy="181889"/>
          </a:xfrm>
        </p:grpSpPr>
        <p:sp>
          <p:nvSpPr>
            <p:cNvPr id="12" name="Freeform 12"/>
            <p:cNvSpPr/>
            <p:nvPr/>
          </p:nvSpPr>
          <p:spPr>
            <a:xfrm>
              <a:off x="0" y="0"/>
              <a:ext cx="1054597" cy="181889"/>
            </a:xfrm>
            <a:custGeom>
              <a:avLst/>
              <a:gdLst/>
              <a:ahLst/>
              <a:cxnLst/>
              <a:rect l="l" t="t" r="r" b="b"/>
              <a:pathLst>
                <a:path w="1054597" h="181889">
                  <a:moveTo>
                    <a:pt x="78159" y="0"/>
                  </a:moveTo>
                  <a:lnTo>
                    <a:pt x="976438" y="0"/>
                  </a:lnTo>
                  <a:cubicBezTo>
                    <a:pt x="1019604" y="0"/>
                    <a:pt x="1054597" y="34993"/>
                    <a:pt x="1054597" y="78159"/>
                  </a:cubicBezTo>
                  <a:lnTo>
                    <a:pt x="1054597" y="103730"/>
                  </a:lnTo>
                  <a:cubicBezTo>
                    <a:pt x="1054597" y="124459"/>
                    <a:pt x="1046362" y="144339"/>
                    <a:pt x="1031705" y="158997"/>
                  </a:cubicBezTo>
                  <a:cubicBezTo>
                    <a:pt x="1017047" y="173655"/>
                    <a:pt x="997167" y="181889"/>
                    <a:pt x="976438" y="181889"/>
                  </a:cubicBezTo>
                  <a:lnTo>
                    <a:pt x="78159" y="181889"/>
                  </a:lnTo>
                  <a:cubicBezTo>
                    <a:pt x="34993" y="181889"/>
                    <a:pt x="0" y="146896"/>
                    <a:pt x="0" y="103730"/>
                  </a:cubicBezTo>
                  <a:lnTo>
                    <a:pt x="0" y="78159"/>
                  </a:lnTo>
                  <a:cubicBezTo>
                    <a:pt x="0" y="57430"/>
                    <a:pt x="8235" y="37550"/>
                    <a:pt x="22892" y="22892"/>
                  </a:cubicBezTo>
                  <a:cubicBezTo>
                    <a:pt x="37550" y="8235"/>
                    <a:pt x="57430" y="0"/>
                    <a:pt x="78159" y="0"/>
                  </a:cubicBezTo>
                  <a:close/>
                </a:path>
              </a:pathLst>
            </a:custGeom>
            <a:solidFill>
              <a:srgbClr val="00BF63"/>
            </a:solidFill>
            <a:ln cap="rnd">
              <a:noFill/>
              <a:prstDash val="solid"/>
              <a:round/>
            </a:ln>
          </p:spPr>
          <p:txBody>
            <a:bodyPr/>
            <a:lstStyle/>
            <a:p>
              <a:endParaRPr lang="es-ES"/>
            </a:p>
          </p:txBody>
        </p:sp>
        <p:sp>
          <p:nvSpPr>
            <p:cNvPr id="13" name="TextBox 13"/>
            <p:cNvSpPr txBox="1"/>
            <p:nvPr/>
          </p:nvSpPr>
          <p:spPr>
            <a:xfrm>
              <a:off x="0" y="-47625"/>
              <a:ext cx="1054597" cy="229514"/>
            </a:xfrm>
            <a:prstGeom prst="rect">
              <a:avLst/>
            </a:prstGeom>
          </p:spPr>
          <p:txBody>
            <a:bodyPr lIns="50800" tIns="50800" rIns="50800" bIns="50800" rtlCol="0" anchor="ctr"/>
            <a:lstStyle/>
            <a:p>
              <a:pPr marL="0" lvl="0" indent="0" algn="ctr">
                <a:lnSpc>
                  <a:spcPts val="3640"/>
                </a:lnSpc>
                <a:spcBef>
                  <a:spcPct val="0"/>
                </a:spcBef>
              </a:pPr>
              <a:r>
                <a:rPr lang="en-US" sz="2600" b="1">
                  <a:solidFill>
                    <a:srgbClr val="000000"/>
                  </a:solidFill>
                  <a:latin typeface="Montserrat Bold"/>
                  <a:ea typeface="Montserrat Bold"/>
                  <a:cs typeface="Montserrat Bold"/>
                  <a:sym typeface="Montserrat Bold"/>
                </a:rPr>
                <a:t>VERDE</a:t>
              </a:r>
            </a:p>
          </p:txBody>
        </p:sp>
      </p:grpSp>
      <p:grpSp>
        <p:nvGrpSpPr>
          <p:cNvPr id="14" name="Group 14"/>
          <p:cNvGrpSpPr/>
          <p:nvPr/>
        </p:nvGrpSpPr>
        <p:grpSpPr>
          <a:xfrm>
            <a:off x="11027878" y="1397062"/>
            <a:ext cx="5051729" cy="871285"/>
            <a:chOff x="0" y="0"/>
            <a:chExt cx="1054597" cy="181889"/>
          </a:xfrm>
        </p:grpSpPr>
        <p:sp>
          <p:nvSpPr>
            <p:cNvPr id="15" name="Freeform 15"/>
            <p:cNvSpPr/>
            <p:nvPr/>
          </p:nvSpPr>
          <p:spPr>
            <a:xfrm>
              <a:off x="0" y="0"/>
              <a:ext cx="1054597" cy="181889"/>
            </a:xfrm>
            <a:custGeom>
              <a:avLst/>
              <a:gdLst/>
              <a:ahLst/>
              <a:cxnLst/>
              <a:rect l="l" t="t" r="r" b="b"/>
              <a:pathLst>
                <a:path w="1054597" h="181889">
                  <a:moveTo>
                    <a:pt x="78159" y="0"/>
                  </a:moveTo>
                  <a:lnTo>
                    <a:pt x="976438" y="0"/>
                  </a:lnTo>
                  <a:cubicBezTo>
                    <a:pt x="1019604" y="0"/>
                    <a:pt x="1054597" y="34993"/>
                    <a:pt x="1054597" y="78159"/>
                  </a:cubicBezTo>
                  <a:lnTo>
                    <a:pt x="1054597" y="103730"/>
                  </a:lnTo>
                  <a:cubicBezTo>
                    <a:pt x="1054597" y="124459"/>
                    <a:pt x="1046362" y="144339"/>
                    <a:pt x="1031705" y="158997"/>
                  </a:cubicBezTo>
                  <a:cubicBezTo>
                    <a:pt x="1017047" y="173655"/>
                    <a:pt x="997167" y="181889"/>
                    <a:pt x="976438" y="181889"/>
                  </a:cubicBezTo>
                  <a:lnTo>
                    <a:pt x="78159" y="181889"/>
                  </a:lnTo>
                  <a:cubicBezTo>
                    <a:pt x="34993" y="181889"/>
                    <a:pt x="0" y="146896"/>
                    <a:pt x="0" y="103730"/>
                  </a:cubicBezTo>
                  <a:lnTo>
                    <a:pt x="0" y="78159"/>
                  </a:lnTo>
                  <a:cubicBezTo>
                    <a:pt x="0" y="57430"/>
                    <a:pt x="8235" y="37550"/>
                    <a:pt x="22892" y="22892"/>
                  </a:cubicBezTo>
                  <a:cubicBezTo>
                    <a:pt x="37550" y="8235"/>
                    <a:pt x="57430" y="0"/>
                    <a:pt x="78159" y="0"/>
                  </a:cubicBezTo>
                  <a:close/>
                </a:path>
              </a:pathLst>
            </a:custGeom>
            <a:solidFill>
              <a:srgbClr val="FFBF00"/>
            </a:solidFill>
            <a:ln cap="rnd">
              <a:noFill/>
              <a:prstDash val="solid"/>
              <a:round/>
            </a:ln>
          </p:spPr>
          <p:txBody>
            <a:bodyPr/>
            <a:lstStyle/>
            <a:p>
              <a:endParaRPr lang="es-ES"/>
            </a:p>
          </p:txBody>
        </p:sp>
        <p:sp>
          <p:nvSpPr>
            <p:cNvPr id="16" name="TextBox 16"/>
            <p:cNvSpPr txBox="1"/>
            <p:nvPr/>
          </p:nvSpPr>
          <p:spPr>
            <a:xfrm>
              <a:off x="0" y="-47625"/>
              <a:ext cx="1054597" cy="229514"/>
            </a:xfrm>
            <a:prstGeom prst="rect">
              <a:avLst/>
            </a:prstGeom>
          </p:spPr>
          <p:txBody>
            <a:bodyPr lIns="50800" tIns="50800" rIns="50800" bIns="50800" rtlCol="0" anchor="ctr"/>
            <a:lstStyle/>
            <a:p>
              <a:pPr marL="0" lvl="0" indent="0" algn="ctr">
                <a:lnSpc>
                  <a:spcPts val="3640"/>
                </a:lnSpc>
                <a:spcBef>
                  <a:spcPct val="0"/>
                </a:spcBef>
              </a:pPr>
              <a:r>
                <a:rPr lang="en-US" sz="2600" b="1">
                  <a:solidFill>
                    <a:srgbClr val="000000"/>
                  </a:solidFill>
                  <a:latin typeface="Montserrat Bold"/>
                  <a:ea typeface="Montserrat Bold"/>
                  <a:cs typeface="Montserrat Bold"/>
                  <a:sym typeface="Montserrat Bold"/>
                </a:rPr>
                <a:t>AMARILLO/NARANJA</a:t>
              </a:r>
            </a:p>
          </p:txBody>
        </p:sp>
      </p:grpSp>
      <p:sp>
        <p:nvSpPr>
          <p:cNvPr id="17" name="TextBox 17"/>
          <p:cNvSpPr txBox="1"/>
          <p:nvPr/>
        </p:nvSpPr>
        <p:spPr>
          <a:xfrm>
            <a:off x="10470344" y="2601032"/>
            <a:ext cx="6166796" cy="849541"/>
          </a:xfrm>
          <a:prstGeom prst="rect">
            <a:avLst/>
          </a:prstGeom>
        </p:spPr>
        <p:txBody>
          <a:bodyPr lIns="0" tIns="0" rIns="0" bIns="0" rtlCol="0" anchor="t">
            <a:spAutoFit/>
          </a:bodyPr>
          <a:lstStyle/>
          <a:p>
            <a:pPr marL="0" lvl="0" indent="0" algn="ctr">
              <a:lnSpc>
                <a:spcPts val="3494"/>
              </a:lnSpc>
              <a:spcBef>
                <a:spcPct val="0"/>
              </a:spcBef>
            </a:pPr>
            <a:r>
              <a:rPr lang="en-US" sz="2299" b="1">
                <a:solidFill>
                  <a:srgbClr val="000000"/>
                </a:solidFill>
                <a:latin typeface="Montserrat Medium"/>
                <a:ea typeface="Montserrat Medium"/>
                <a:cs typeface="Montserrat Medium"/>
                <a:sym typeface="Montserrat Medium"/>
              </a:rPr>
              <a:t>Señal de advertencia. Atención, precaución.</a:t>
            </a:r>
          </a:p>
        </p:txBody>
      </p:sp>
      <p:sp>
        <p:nvSpPr>
          <p:cNvPr id="18" name="TextBox 18"/>
          <p:cNvSpPr txBox="1"/>
          <p:nvPr/>
        </p:nvSpPr>
        <p:spPr>
          <a:xfrm>
            <a:off x="10470344" y="6952637"/>
            <a:ext cx="6166796" cy="2163991"/>
          </a:xfrm>
          <a:prstGeom prst="rect">
            <a:avLst/>
          </a:prstGeom>
        </p:spPr>
        <p:txBody>
          <a:bodyPr lIns="0" tIns="0" rIns="0" bIns="0" rtlCol="0" anchor="t">
            <a:spAutoFit/>
          </a:bodyPr>
          <a:lstStyle/>
          <a:p>
            <a:pPr algn="ctr">
              <a:lnSpc>
                <a:spcPts val="3494"/>
              </a:lnSpc>
            </a:pPr>
            <a:r>
              <a:rPr lang="en-US" sz="2299" b="1">
                <a:solidFill>
                  <a:srgbClr val="000000"/>
                </a:solidFill>
                <a:latin typeface="Montserrat Medium"/>
                <a:ea typeface="Montserrat Medium"/>
                <a:cs typeface="Montserrat Medium"/>
                <a:sym typeface="Montserrat Medium"/>
              </a:rPr>
              <a:t>·Señal de salvamento o de auxilio. Puertas, salidas, pasajes, material, puestos de salvamento o de auxilio, locales.</a:t>
            </a:r>
          </a:p>
          <a:p>
            <a:pPr marL="0" lvl="0" indent="0" algn="ctr">
              <a:lnSpc>
                <a:spcPts val="3494"/>
              </a:lnSpc>
              <a:spcBef>
                <a:spcPct val="0"/>
              </a:spcBef>
            </a:pPr>
            <a:endParaRPr lang="en-US" sz="2299" b="1">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6DAF7-A522-2FE1-FA3A-46B8B6CAEE5A}"/>
              </a:ext>
            </a:extLst>
          </p:cNvPr>
          <p:cNvSpPr>
            <a:spLocks noGrp="1"/>
          </p:cNvSpPr>
          <p:nvPr>
            <p:ph type="title"/>
          </p:nvPr>
        </p:nvSpPr>
        <p:spPr>
          <a:xfrm>
            <a:off x="457200" y="274638"/>
            <a:ext cx="17145000" cy="1143000"/>
          </a:xfrm>
        </p:spPr>
        <p:txBody>
          <a:bodyPr/>
          <a:lstStyle/>
          <a:p>
            <a:r>
              <a:rPr lang="es-ES" sz="6400" b="1" spc="121" dirty="0">
                <a:solidFill>
                  <a:srgbClr val="000000"/>
                </a:solidFill>
                <a:latin typeface="ดองเต่า Bold"/>
                <a:cs typeface="ดองเต่า Bold"/>
              </a:rPr>
              <a:t>TRABAJO</a:t>
            </a:r>
            <a:r>
              <a:rPr lang="es-ES" dirty="0"/>
              <a:t> </a:t>
            </a:r>
            <a:r>
              <a:rPr lang="es-ES" sz="6400" b="1" spc="121" dirty="0">
                <a:solidFill>
                  <a:srgbClr val="000000"/>
                </a:solidFill>
                <a:latin typeface="ดองเต่า Bold"/>
                <a:cs typeface="ดองเต่า Bold"/>
              </a:rPr>
              <a:t>Y</a:t>
            </a:r>
            <a:r>
              <a:rPr lang="es-ES" dirty="0"/>
              <a:t> </a:t>
            </a:r>
            <a:r>
              <a:rPr lang="es-ES" sz="6400" b="1" spc="121" dirty="0">
                <a:solidFill>
                  <a:srgbClr val="000000"/>
                </a:solidFill>
                <a:latin typeface="ดองเต่า Bold"/>
                <a:cs typeface="ดองเต่า Bold"/>
              </a:rPr>
              <a:t>SALUD</a:t>
            </a:r>
          </a:p>
        </p:txBody>
      </p:sp>
      <p:pic>
        <p:nvPicPr>
          <p:cNvPr id="4" name="Marcador de contenido 3">
            <a:extLst>
              <a:ext uri="{FF2B5EF4-FFF2-40B4-BE49-F238E27FC236}">
                <a16:creationId xmlns:a16="http://schemas.microsoft.com/office/drawing/2014/main" id="{7C9C581E-302E-4CAE-C9CC-C5DB2B174AD3}"/>
              </a:ext>
            </a:extLst>
          </p:cNvPr>
          <p:cNvPicPr>
            <a:picLocks noGrp="1" noChangeAspect="1"/>
          </p:cNvPicPr>
          <p:nvPr>
            <p:ph idx="1"/>
          </p:nvPr>
        </p:nvPicPr>
        <p:blipFill>
          <a:blip r:embed="rId2"/>
          <a:stretch>
            <a:fillRect/>
          </a:stretch>
        </p:blipFill>
        <p:spPr>
          <a:xfrm>
            <a:off x="5815242" y="1600200"/>
            <a:ext cx="6428915" cy="8191500"/>
          </a:xfrm>
          <a:prstGeom prst="rect">
            <a:avLst/>
          </a:prstGeom>
        </p:spPr>
      </p:pic>
    </p:spTree>
    <p:extLst>
      <p:ext uri="{BB962C8B-B14F-4D97-AF65-F5344CB8AC3E}">
        <p14:creationId xmlns:p14="http://schemas.microsoft.com/office/powerpoint/2010/main" val="2972936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sp>
        <p:nvSpPr>
          <p:cNvPr id="2" name="Freeform 2"/>
          <p:cNvSpPr/>
          <p:nvPr/>
        </p:nvSpPr>
        <p:spPr>
          <a:xfrm rot="-1247562">
            <a:off x="10447420" y="8038075"/>
            <a:ext cx="9839851" cy="3517747"/>
          </a:xfrm>
          <a:custGeom>
            <a:avLst/>
            <a:gdLst/>
            <a:ahLst/>
            <a:cxnLst/>
            <a:rect l="l" t="t" r="r" b="b"/>
            <a:pathLst>
              <a:path w="9839851" h="3517747">
                <a:moveTo>
                  <a:pt x="0" y="0"/>
                </a:moveTo>
                <a:lnTo>
                  <a:pt x="9839851" y="0"/>
                </a:lnTo>
                <a:lnTo>
                  <a:pt x="9839851" y="3517747"/>
                </a:lnTo>
                <a:lnTo>
                  <a:pt x="0" y="3517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0546743" flipH="1">
            <a:off x="8813638" y="-1000361"/>
            <a:ext cx="10748625" cy="3842633"/>
          </a:xfrm>
          <a:custGeom>
            <a:avLst/>
            <a:gdLst/>
            <a:ahLst/>
            <a:cxnLst/>
            <a:rect l="l" t="t" r="r" b="b"/>
            <a:pathLst>
              <a:path w="10748625" h="3842633">
                <a:moveTo>
                  <a:pt x="10748625" y="0"/>
                </a:moveTo>
                <a:lnTo>
                  <a:pt x="0" y="0"/>
                </a:lnTo>
                <a:lnTo>
                  <a:pt x="0" y="3842633"/>
                </a:lnTo>
                <a:lnTo>
                  <a:pt x="10748625" y="3842633"/>
                </a:lnTo>
                <a:lnTo>
                  <a:pt x="1074862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9937240">
            <a:off x="-2337607" y="-1999562"/>
            <a:ext cx="12537826" cy="4482273"/>
          </a:xfrm>
          <a:custGeom>
            <a:avLst/>
            <a:gdLst/>
            <a:ahLst/>
            <a:cxnLst/>
            <a:rect l="l" t="t" r="r" b="b"/>
            <a:pathLst>
              <a:path w="12537826" h="4482273">
                <a:moveTo>
                  <a:pt x="0" y="0"/>
                </a:moveTo>
                <a:lnTo>
                  <a:pt x="12537826" y="0"/>
                </a:lnTo>
                <a:lnTo>
                  <a:pt x="12537826" y="4482273"/>
                </a:lnTo>
                <a:lnTo>
                  <a:pt x="0" y="4482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Freeform 5"/>
          <p:cNvSpPr/>
          <p:nvPr/>
        </p:nvSpPr>
        <p:spPr>
          <a:xfrm flipH="1">
            <a:off x="-3327973" y="7300132"/>
            <a:ext cx="10202949" cy="3647554"/>
          </a:xfrm>
          <a:custGeom>
            <a:avLst/>
            <a:gdLst/>
            <a:ahLst/>
            <a:cxnLst/>
            <a:rect l="l" t="t" r="r" b="b"/>
            <a:pathLst>
              <a:path w="10202949" h="3647554">
                <a:moveTo>
                  <a:pt x="10202949" y="0"/>
                </a:moveTo>
                <a:lnTo>
                  <a:pt x="0" y="0"/>
                </a:lnTo>
                <a:lnTo>
                  <a:pt x="0" y="3647555"/>
                </a:lnTo>
                <a:lnTo>
                  <a:pt x="10202949" y="3647555"/>
                </a:lnTo>
                <a:lnTo>
                  <a:pt x="1020294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6" name="Freeform 6"/>
          <p:cNvSpPr/>
          <p:nvPr/>
        </p:nvSpPr>
        <p:spPr>
          <a:xfrm>
            <a:off x="1386838" y="1724591"/>
            <a:ext cx="14860354" cy="7455507"/>
          </a:xfrm>
          <a:custGeom>
            <a:avLst/>
            <a:gdLst/>
            <a:ahLst/>
            <a:cxnLst/>
            <a:rect l="l" t="t" r="r" b="b"/>
            <a:pathLst>
              <a:path w="14860354" h="6575707">
                <a:moveTo>
                  <a:pt x="0" y="0"/>
                </a:moveTo>
                <a:lnTo>
                  <a:pt x="14860355" y="0"/>
                </a:lnTo>
                <a:lnTo>
                  <a:pt x="14860355" y="6575707"/>
                </a:lnTo>
                <a:lnTo>
                  <a:pt x="0" y="65757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7" name="Freeform 7"/>
          <p:cNvSpPr/>
          <p:nvPr/>
        </p:nvSpPr>
        <p:spPr>
          <a:xfrm rot="1293897">
            <a:off x="-753861" y="9318042"/>
            <a:ext cx="5533608" cy="1148224"/>
          </a:xfrm>
          <a:custGeom>
            <a:avLst/>
            <a:gdLst/>
            <a:ahLst/>
            <a:cxnLst/>
            <a:rect l="l" t="t" r="r" b="b"/>
            <a:pathLst>
              <a:path w="5533608" h="1148224">
                <a:moveTo>
                  <a:pt x="0" y="0"/>
                </a:moveTo>
                <a:lnTo>
                  <a:pt x="5533608" y="0"/>
                </a:lnTo>
                <a:lnTo>
                  <a:pt x="5533608" y="1148224"/>
                </a:lnTo>
                <a:lnTo>
                  <a:pt x="0" y="11482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8" name="Freeform 8"/>
          <p:cNvSpPr/>
          <p:nvPr/>
        </p:nvSpPr>
        <p:spPr>
          <a:xfrm rot="-9285333">
            <a:off x="13178376" y="143056"/>
            <a:ext cx="5900269" cy="899791"/>
          </a:xfrm>
          <a:custGeom>
            <a:avLst/>
            <a:gdLst/>
            <a:ahLst/>
            <a:cxnLst/>
            <a:rect l="l" t="t" r="r" b="b"/>
            <a:pathLst>
              <a:path w="5900269" h="899791">
                <a:moveTo>
                  <a:pt x="0" y="0"/>
                </a:moveTo>
                <a:lnTo>
                  <a:pt x="5900269" y="0"/>
                </a:lnTo>
                <a:lnTo>
                  <a:pt x="5900269" y="899791"/>
                </a:lnTo>
                <a:lnTo>
                  <a:pt x="0" y="8997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9" name="Freeform 9"/>
          <p:cNvSpPr/>
          <p:nvPr/>
        </p:nvSpPr>
        <p:spPr>
          <a:xfrm>
            <a:off x="620345" y="291585"/>
            <a:ext cx="1725927" cy="1474230"/>
          </a:xfrm>
          <a:custGeom>
            <a:avLst/>
            <a:gdLst/>
            <a:ahLst/>
            <a:cxnLst/>
            <a:rect l="l" t="t" r="r" b="b"/>
            <a:pathLst>
              <a:path w="1725927" h="1474230">
                <a:moveTo>
                  <a:pt x="0" y="0"/>
                </a:moveTo>
                <a:lnTo>
                  <a:pt x="1725927" y="0"/>
                </a:lnTo>
                <a:lnTo>
                  <a:pt x="1725927" y="1474230"/>
                </a:lnTo>
                <a:lnTo>
                  <a:pt x="0" y="1474230"/>
                </a:lnTo>
                <a:lnTo>
                  <a:pt x="0" y="0"/>
                </a:lnTo>
                <a:close/>
              </a:path>
            </a:pathLst>
          </a:custGeom>
          <a:blipFill>
            <a:blip r:embed="rId14"/>
            <a:stretch>
              <a:fillRect/>
            </a:stretch>
          </a:blipFill>
        </p:spPr>
        <p:txBody>
          <a:bodyPr/>
          <a:lstStyle/>
          <a:p>
            <a:endParaRPr lang="es-ES"/>
          </a:p>
        </p:txBody>
      </p:sp>
      <p:sp>
        <p:nvSpPr>
          <p:cNvPr id="10" name="TextBox 10"/>
          <p:cNvSpPr txBox="1"/>
          <p:nvPr/>
        </p:nvSpPr>
        <p:spPr>
          <a:xfrm>
            <a:off x="2428623" y="2682428"/>
            <a:ext cx="12969725" cy="2012319"/>
          </a:xfrm>
          <a:prstGeom prst="rect">
            <a:avLst/>
          </a:prstGeom>
        </p:spPr>
        <p:txBody>
          <a:bodyPr lIns="0" tIns="0" rIns="0" bIns="0" rtlCol="0" anchor="t">
            <a:spAutoFit/>
          </a:bodyPr>
          <a:lstStyle/>
          <a:p>
            <a:pPr marL="0" lvl="0" indent="0" algn="ctr">
              <a:lnSpc>
                <a:spcPts val="7360"/>
              </a:lnSpc>
            </a:pPr>
            <a:r>
              <a:rPr lang="en-US" sz="6400" b="1" spc="121" dirty="0">
                <a:solidFill>
                  <a:srgbClr val="000000"/>
                </a:solidFill>
                <a:latin typeface="ดองเต่า Bold"/>
                <a:ea typeface="ดองเต่า Bold"/>
                <a:cs typeface="ดองเต่า Bold"/>
                <a:sym typeface="ดองเต่า Bold"/>
              </a:rPr>
              <a:t>EL DERECHO A LA SEGURIDAD Y SALUD</a:t>
            </a:r>
          </a:p>
        </p:txBody>
      </p:sp>
      <p:sp>
        <p:nvSpPr>
          <p:cNvPr id="11" name="TextBox 11"/>
          <p:cNvSpPr txBox="1"/>
          <p:nvPr/>
        </p:nvSpPr>
        <p:spPr>
          <a:xfrm>
            <a:off x="2242001" y="4715643"/>
            <a:ext cx="13342970" cy="3873380"/>
          </a:xfrm>
          <a:prstGeom prst="rect">
            <a:avLst/>
          </a:prstGeom>
        </p:spPr>
        <p:txBody>
          <a:bodyPr lIns="0" tIns="0" rIns="0" bIns="0" rtlCol="0" anchor="t">
            <a:spAutoFit/>
          </a:bodyPr>
          <a:lstStyle/>
          <a:p>
            <a:pPr algn="ctr">
              <a:lnSpc>
                <a:spcPts val="3856"/>
              </a:lnSpc>
            </a:pPr>
            <a:r>
              <a:rPr lang="en-US" sz="2754" b="1">
                <a:solidFill>
                  <a:srgbClr val="000000"/>
                </a:solidFill>
                <a:latin typeface="Aileron Bold"/>
                <a:ea typeface="Aileron Bold"/>
                <a:cs typeface="Aileron Bold"/>
                <a:sym typeface="Aileron Bold"/>
              </a:rPr>
              <a:t>Se refiere al  derecho que tienen todos los trabajadores a estar protegidos de cualquier daños físico o mental que puedan sufrir a causa de su trabajo. Esto incluye desde accidentes hasta enfermedades profesionales. Es importante porque nadie tendría que poner en riesgo su salud o su vida por trabajar. Está regulado por la Constitución Española y en leyes específicas.</a:t>
            </a:r>
          </a:p>
          <a:p>
            <a:pPr algn="ctr">
              <a:lnSpc>
                <a:spcPts val="3856"/>
              </a:lnSpc>
            </a:pPr>
            <a:r>
              <a:rPr lang="en-US" sz="2754" b="1">
                <a:solidFill>
                  <a:srgbClr val="000000"/>
                </a:solidFill>
                <a:latin typeface="Aileron Bold"/>
                <a:ea typeface="Aileron Bold"/>
                <a:cs typeface="Aileron Bold"/>
                <a:sym typeface="Aileron Bold"/>
              </a:rPr>
              <a:t> Además, los daños derivados del trabajo generan costes para la empresa y para la sociedad en general.</a:t>
            </a:r>
          </a:p>
          <a:p>
            <a:pPr algn="ctr">
              <a:lnSpc>
                <a:spcPts val="3856"/>
              </a:lnSpc>
            </a:pPr>
            <a:endParaRPr lang="en-US" sz="2754" b="1">
              <a:solidFill>
                <a:srgbClr val="000000"/>
              </a:solidFill>
              <a:latin typeface="Aileron Bold"/>
              <a:ea typeface="Aileron Bold"/>
              <a:cs typeface="Aileron Bold"/>
              <a:sym typeface="Aileron Bold"/>
            </a:endParaRPr>
          </a:p>
        </p:txBody>
      </p:sp>
      <p:sp>
        <p:nvSpPr>
          <p:cNvPr id="12" name="Freeform 12"/>
          <p:cNvSpPr/>
          <p:nvPr/>
        </p:nvSpPr>
        <p:spPr>
          <a:xfrm rot="9996690">
            <a:off x="16275738" y="8521062"/>
            <a:ext cx="1725927" cy="1474230"/>
          </a:xfrm>
          <a:custGeom>
            <a:avLst/>
            <a:gdLst/>
            <a:ahLst/>
            <a:cxnLst/>
            <a:rect l="l" t="t" r="r" b="b"/>
            <a:pathLst>
              <a:path w="1725927" h="1474230">
                <a:moveTo>
                  <a:pt x="0" y="0"/>
                </a:moveTo>
                <a:lnTo>
                  <a:pt x="1725927" y="0"/>
                </a:lnTo>
                <a:lnTo>
                  <a:pt x="1725927" y="1474230"/>
                </a:lnTo>
                <a:lnTo>
                  <a:pt x="0" y="1474230"/>
                </a:lnTo>
                <a:lnTo>
                  <a:pt x="0" y="0"/>
                </a:lnTo>
                <a:close/>
              </a:path>
            </a:pathLst>
          </a:custGeom>
          <a:blipFill>
            <a:blip r:embed="rId14"/>
            <a:stretch>
              <a:fillRect/>
            </a:stretch>
          </a:blipFill>
        </p:spPr>
        <p:txBody>
          <a:bodyPr/>
          <a:lstStyle/>
          <a:p>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sp>
        <p:nvSpPr>
          <p:cNvPr id="2" name="Freeform 2"/>
          <p:cNvSpPr/>
          <p:nvPr/>
        </p:nvSpPr>
        <p:spPr>
          <a:xfrm rot="-1247562">
            <a:off x="10447420" y="8038075"/>
            <a:ext cx="9839851" cy="3517747"/>
          </a:xfrm>
          <a:custGeom>
            <a:avLst/>
            <a:gdLst/>
            <a:ahLst/>
            <a:cxnLst/>
            <a:rect l="l" t="t" r="r" b="b"/>
            <a:pathLst>
              <a:path w="9839851" h="3517747">
                <a:moveTo>
                  <a:pt x="0" y="0"/>
                </a:moveTo>
                <a:lnTo>
                  <a:pt x="9839851" y="0"/>
                </a:lnTo>
                <a:lnTo>
                  <a:pt x="9839851" y="3517747"/>
                </a:lnTo>
                <a:lnTo>
                  <a:pt x="0" y="3517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9683909" flipH="1">
            <a:off x="9692676" y="-1481519"/>
            <a:ext cx="10699919" cy="3825221"/>
          </a:xfrm>
          <a:custGeom>
            <a:avLst/>
            <a:gdLst/>
            <a:ahLst/>
            <a:cxnLst/>
            <a:rect l="l" t="t" r="r" b="b"/>
            <a:pathLst>
              <a:path w="10699919" h="3825221">
                <a:moveTo>
                  <a:pt x="10699919" y="0"/>
                </a:moveTo>
                <a:lnTo>
                  <a:pt x="0" y="0"/>
                </a:lnTo>
                <a:lnTo>
                  <a:pt x="0" y="3825221"/>
                </a:lnTo>
                <a:lnTo>
                  <a:pt x="10699919" y="3825221"/>
                </a:lnTo>
                <a:lnTo>
                  <a:pt x="106999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9158864">
            <a:off x="-3263108" y="-1656060"/>
            <a:ext cx="12537826" cy="4482273"/>
          </a:xfrm>
          <a:custGeom>
            <a:avLst/>
            <a:gdLst/>
            <a:ahLst/>
            <a:cxnLst/>
            <a:rect l="l" t="t" r="r" b="b"/>
            <a:pathLst>
              <a:path w="12537826" h="4482273">
                <a:moveTo>
                  <a:pt x="0" y="0"/>
                </a:moveTo>
                <a:lnTo>
                  <a:pt x="12537827" y="0"/>
                </a:lnTo>
                <a:lnTo>
                  <a:pt x="12537827" y="4482273"/>
                </a:lnTo>
                <a:lnTo>
                  <a:pt x="0" y="4482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Freeform 5"/>
          <p:cNvSpPr/>
          <p:nvPr/>
        </p:nvSpPr>
        <p:spPr>
          <a:xfrm flipH="1">
            <a:off x="-5923712" y="7200348"/>
            <a:ext cx="10202949" cy="3647554"/>
          </a:xfrm>
          <a:custGeom>
            <a:avLst/>
            <a:gdLst/>
            <a:ahLst/>
            <a:cxnLst/>
            <a:rect l="l" t="t" r="r" b="b"/>
            <a:pathLst>
              <a:path w="10202949" h="3647554">
                <a:moveTo>
                  <a:pt x="10202949" y="0"/>
                </a:moveTo>
                <a:lnTo>
                  <a:pt x="0" y="0"/>
                </a:lnTo>
                <a:lnTo>
                  <a:pt x="0" y="3647554"/>
                </a:lnTo>
                <a:lnTo>
                  <a:pt x="10202949" y="3647554"/>
                </a:lnTo>
                <a:lnTo>
                  <a:pt x="1020294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6" name="Group 6"/>
          <p:cNvGrpSpPr/>
          <p:nvPr/>
        </p:nvGrpSpPr>
        <p:grpSpPr>
          <a:xfrm>
            <a:off x="4087917" y="1262875"/>
            <a:ext cx="10112166" cy="7761250"/>
            <a:chOff x="0" y="0"/>
            <a:chExt cx="13482888" cy="10348333"/>
          </a:xfrm>
        </p:grpSpPr>
        <p:grpSp>
          <p:nvGrpSpPr>
            <p:cNvPr id="7" name="Group 7"/>
            <p:cNvGrpSpPr/>
            <p:nvPr/>
          </p:nvGrpSpPr>
          <p:grpSpPr>
            <a:xfrm rot="-114623">
              <a:off x="1506501" y="1574866"/>
              <a:ext cx="10243705" cy="7157578"/>
              <a:chOff x="0" y="0"/>
              <a:chExt cx="2271030" cy="1586836"/>
            </a:xfrm>
          </p:grpSpPr>
          <p:sp>
            <p:nvSpPr>
              <p:cNvPr id="8" name="Freeform 8"/>
              <p:cNvSpPr/>
              <p:nvPr/>
            </p:nvSpPr>
            <p:spPr>
              <a:xfrm>
                <a:off x="0" y="0"/>
                <a:ext cx="2271030" cy="1586836"/>
              </a:xfrm>
              <a:custGeom>
                <a:avLst/>
                <a:gdLst/>
                <a:ahLst/>
                <a:cxnLst/>
                <a:rect l="l" t="t" r="r" b="b"/>
                <a:pathLst>
                  <a:path w="2271030" h="1586836">
                    <a:moveTo>
                      <a:pt x="0" y="0"/>
                    </a:moveTo>
                    <a:lnTo>
                      <a:pt x="2271030" y="0"/>
                    </a:lnTo>
                    <a:lnTo>
                      <a:pt x="2271030" y="1586836"/>
                    </a:lnTo>
                    <a:lnTo>
                      <a:pt x="0" y="1586836"/>
                    </a:lnTo>
                    <a:close/>
                  </a:path>
                </a:pathLst>
              </a:custGeom>
              <a:solidFill>
                <a:srgbClr val="FFFFFF"/>
              </a:solidFill>
            </p:spPr>
            <p:txBody>
              <a:bodyPr/>
              <a:lstStyle/>
              <a:p>
                <a:endParaRPr lang="es-ES"/>
              </a:p>
            </p:txBody>
          </p:sp>
          <p:sp>
            <p:nvSpPr>
              <p:cNvPr id="9" name="TextBox 9"/>
              <p:cNvSpPr txBox="1"/>
              <p:nvPr/>
            </p:nvSpPr>
            <p:spPr>
              <a:xfrm>
                <a:off x="0" y="19050"/>
                <a:ext cx="2271030" cy="1567786"/>
              </a:xfrm>
              <a:prstGeom prst="rect">
                <a:avLst/>
              </a:prstGeom>
            </p:spPr>
            <p:txBody>
              <a:bodyPr lIns="50800" tIns="50800" rIns="50800" bIns="50800" rtlCol="0" anchor="ctr"/>
              <a:lstStyle/>
              <a:p>
                <a:pPr algn="ctr">
                  <a:lnSpc>
                    <a:spcPts val="1222"/>
                  </a:lnSpc>
                </a:pPr>
                <a:endParaRPr/>
              </a:p>
            </p:txBody>
          </p:sp>
        </p:grpSp>
        <p:sp>
          <p:nvSpPr>
            <p:cNvPr id="10" name="Freeform 10"/>
            <p:cNvSpPr/>
            <p:nvPr/>
          </p:nvSpPr>
          <p:spPr>
            <a:xfrm rot="10677854">
              <a:off x="171477" y="230266"/>
              <a:ext cx="13139934" cy="9887801"/>
            </a:xfrm>
            <a:custGeom>
              <a:avLst/>
              <a:gdLst/>
              <a:ahLst/>
              <a:cxnLst/>
              <a:rect l="l" t="t" r="r" b="b"/>
              <a:pathLst>
                <a:path w="13139934" h="9887801">
                  <a:moveTo>
                    <a:pt x="0" y="0"/>
                  </a:moveTo>
                  <a:lnTo>
                    <a:pt x="13139934" y="0"/>
                  </a:lnTo>
                  <a:lnTo>
                    <a:pt x="13139934" y="9887801"/>
                  </a:lnTo>
                  <a:lnTo>
                    <a:pt x="0" y="9887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grpSp>
      <p:sp>
        <p:nvSpPr>
          <p:cNvPr id="11" name="Freeform 11"/>
          <p:cNvSpPr/>
          <p:nvPr/>
        </p:nvSpPr>
        <p:spPr>
          <a:xfrm rot="-8100000">
            <a:off x="14233726" y="747712"/>
            <a:ext cx="5070147" cy="773197"/>
          </a:xfrm>
          <a:custGeom>
            <a:avLst/>
            <a:gdLst/>
            <a:ahLst/>
            <a:cxnLst/>
            <a:rect l="l" t="t" r="r" b="b"/>
            <a:pathLst>
              <a:path w="5070147" h="773197">
                <a:moveTo>
                  <a:pt x="0" y="0"/>
                </a:moveTo>
                <a:lnTo>
                  <a:pt x="5070146" y="0"/>
                </a:lnTo>
                <a:lnTo>
                  <a:pt x="5070146" y="773198"/>
                </a:lnTo>
                <a:lnTo>
                  <a:pt x="0" y="7731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12" name="TextBox 12"/>
          <p:cNvSpPr txBox="1"/>
          <p:nvPr/>
        </p:nvSpPr>
        <p:spPr>
          <a:xfrm rot="-134798">
            <a:off x="5277204" y="2951783"/>
            <a:ext cx="7741980" cy="1905639"/>
          </a:xfrm>
          <a:prstGeom prst="rect">
            <a:avLst/>
          </a:prstGeom>
        </p:spPr>
        <p:txBody>
          <a:bodyPr lIns="0" tIns="0" rIns="0" bIns="0" rtlCol="0" anchor="t">
            <a:spAutoFit/>
          </a:bodyPr>
          <a:lstStyle/>
          <a:p>
            <a:pPr marL="0" lvl="0" indent="0" algn="ctr">
              <a:lnSpc>
                <a:spcPts val="7015"/>
              </a:lnSpc>
            </a:pPr>
            <a:r>
              <a:rPr lang="en-US" sz="6100" b="1" spc="115">
                <a:solidFill>
                  <a:srgbClr val="000000"/>
                </a:solidFill>
                <a:latin typeface="ดองเต่า Bold"/>
                <a:ea typeface="ดองเต่า Bold"/>
                <a:cs typeface="ดองเต่า Bold"/>
                <a:sym typeface="ดองเต่า Bold"/>
              </a:rPr>
              <a:t>las condiciones de trabajo</a:t>
            </a:r>
          </a:p>
        </p:txBody>
      </p:sp>
      <p:sp>
        <p:nvSpPr>
          <p:cNvPr id="13" name="TextBox 13"/>
          <p:cNvSpPr txBox="1"/>
          <p:nvPr/>
        </p:nvSpPr>
        <p:spPr>
          <a:xfrm rot="-134798">
            <a:off x="5672759" y="4931357"/>
            <a:ext cx="6728723" cy="2137925"/>
          </a:xfrm>
          <a:prstGeom prst="rect">
            <a:avLst/>
          </a:prstGeom>
        </p:spPr>
        <p:txBody>
          <a:bodyPr lIns="0" tIns="0" rIns="0" bIns="0" rtlCol="0" anchor="t">
            <a:spAutoFit/>
          </a:bodyPr>
          <a:lstStyle/>
          <a:p>
            <a:pPr algn="ctr">
              <a:lnSpc>
                <a:spcPts val="3436"/>
              </a:lnSpc>
            </a:pPr>
            <a:r>
              <a:rPr lang="en-US" sz="2454" b="1">
                <a:solidFill>
                  <a:srgbClr val="000000"/>
                </a:solidFill>
                <a:latin typeface="Aileron Bold"/>
                <a:ea typeface="Aileron Bold"/>
                <a:cs typeface="Aileron Bold"/>
                <a:sym typeface="Aileron Bold"/>
              </a:rPr>
              <a:t> Las condiciones de trabajo engloban todo un conjunto de circunstancia bajo las cuales las trabajadoras y trabajadores realizan una actividad laboral.</a:t>
            </a:r>
          </a:p>
          <a:p>
            <a:pPr algn="ctr">
              <a:lnSpc>
                <a:spcPts val="3436"/>
              </a:lnSpc>
            </a:pPr>
            <a:endParaRPr lang="en-US" sz="2454" b="1">
              <a:solidFill>
                <a:srgbClr val="000000"/>
              </a:solidFill>
              <a:latin typeface="Aileron Bold"/>
              <a:ea typeface="Aileron Bold"/>
              <a:cs typeface="Aileron Bold"/>
              <a:sym typeface="Aileron Bold"/>
            </a:endParaRPr>
          </a:p>
        </p:txBody>
      </p:sp>
      <p:grpSp>
        <p:nvGrpSpPr>
          <p:cNvPr id="14" name="Group 14"/>
          <p:cNvGrpSpPr/>
          <p:nvPr/>
        </p:nvGrpSpPr>
        <p:grpSpPr>
          <a:xfrm>
            <a:off x="15070675" y="6406115"/>
            <a:ext cx="1698124" cy="2228334"/>
            <a:chOff x="0" y="0"/>
            <a:chExt cx="2264166" cy="2971112"/>
          </a:xfrm>
        </p:grpSpPr>
        <p:sp>
          <p:nvSpPr>
            <p:cNvPr id="15" name="Freeform 15"/>
            <p:cNvSpPr/>
            <p:nvPr/>
          </p:nvSpPr>
          <p:spPr>
            <a:xfrm>
              <a:off x="0" y="0"/>
              <a:ext cx="1394033" cy="1837896"/>
            </a:xfrm>
            <a:custGeom>
              <a:avLst/>
              <a:gdLst/>
              <a:ahLst/>
              <a:cxnLst/>
              <a:rect l="l" t="t" r="r" b="b"/>
              <a:pathLst>
                <a:path w="1394033" h="1837896">
                  <a:moveTo>
                    <a:pt x="0" y="0"/>
                  </a:moveTo>
                  <a:lnTo>
                    <a:pt x="1394033" y="0"/>
                  </a:lnTo>
                  <a:lnTo>
                    <a:pt x="1394033" y="1837896"/>
                  </a:lnTo>
                  <a:lnTo>
                    <a:pt x="0" y="1837896"/>
                  </a:lnTo>
                  <a:lnTo>
                    <a:pt x="0" y="0"/>
                  </a:lnTo>
                  <a:close/>
                </a:path>
              </a:pathLst>
            </a:custGeom>
            <a:blipFill>
              <a:blip r:embed="rId12"/>
              <a:stretch>
                <a:fillRect r="-96945" b="-40107"/>
              </a:stretch>
            </a:blipFill>
          </p:spPr>
          <p:txBody>
            <a:bodyPr/>
            <a:lstStyle/>
            <a:p>
              <a:endParaRPr lang="es-ES"/>
            </a:p>
          </p:txBody>
        </p:sp>
        <p:sp>
          <p:nvSpPr>
            <p:cNvPr id="16" name="Freeform 16"/>
            <p:cNvSpPr/>
            <p:nvPr/>
          </p:nvSpPr>
          <p:spPr>
            <a:xfrm>
              <a:off x="987728" y="1288254"/>
              <a:ext cx="1276438" cy="1682858"/>
            </a:xfrm>
            <a:custGeom>
              <a:avLst/>
              <a:gdLst/>
              <a:ahLst/>
              <a:cxnLst/>
              <a:rect l="l" t="t" r="r" b="b"/>
              <a:pathLst>
                <a:path w="1276438" h="1682858">
                  <a:moveTo>
                    <a:pt x="0" y="0"/>
                  </a:moveTo>
                  <a:lnTo>
                    <a:pt x="1276438" y="0"/>
                  </a:lnTo>
                  <a:lnTo>
                    <a:pt x="1276438" y="1682858"/>
                  </a:lnTo>
                  <a:lnTo>
                    <a:pt x="0" y="1682858"/>
                  </a:lnTo>
                  <a:lnTo>
                    <a:pt x="0" y="0"/>
                  </a:lnTo>
                  <a:close/>
                </a:path>
              </a:pathLst>
            </a:custGeom>
            <a:blipFill>
              <a:blip r:embed="rId12"/>
              <a:stretch>
                <a:fillRect r="-96945" b="-40107"/>
              </a:stretch>
            </a:blipFill>
          </p:spPr>
          <p:txBody>
            <a:bodyPr/>
            <a:lstStyle/>
            <a:p>
              <a:endParaRPr lang="es-ES"/>
            </a:p>
          </p:txBody>
        </p:sp>
        <p:sp>
          <p:nvSpPr>
            <p:cNvPr id="17" name="Freeform 17"/>
            <p:cNvSpPr/>
            <p:nvPr/>
          </p:nvSpPr>
          <p:spPr>
            <a:xfrm rot="2564251">
              <a:off x="123705" y="1900469"/>
              <a:ext cx="304331" cy="306502"/>
            </a:xfrm>
            <a:custGeom>
              <a:avLst/>
              <a:gdLst/>
              <a:ahLst/>
              <a:cxnLst/>
              <a:rect l="l" t="t" r="r" b="b"/>
              <a:pathLst>
                <a:path w="304331" h="306502">
                  <a:moveTo>
                    <a:pt x="0" y="0"/>
                  </a:moveTo>
                  <a:lnTo>
                    <a:pt x="304331" y="0"/>
                  </a:lnTo>
                  <a:lnTo>
                    <a:pt x="304331" y="306502"/>
                  </a:lnTo>
                  <a:lnTo>
                    <a:pt x="0" y="306502"/>
                  </a:lnTo>
                  <a:lnTo>
                    <a:pt x="0" y="0"/>
                  </a:lnTo>
                  <a:close/>
                </a:path>
              </a:pathLst>
            </a:custGeom>
            <a:blipFill>
              <a:blip r:embed="rId13"/>
              <a:stretch>
                <a:fillRect/>
              </a:stretch>
            </a:blipFill>
          </p:spPr>
          <p:txBody>
            <a:bodyPr/>
            <a:lstStyle/>
            <a:p>
              <a:endParaRPr lang="es-ES"/>
            </a:p>
          </p:txBody>
        </p:sp>
        <p:sp>
          <p:nvSpPr>
            <p:cNvPr id="18" name="Freeform 18"/>
            <p:cNvSpPr/>
            <p:nvPr/>
          </p:nvSpPr>
          <p:spPr>
            <a:xfrm rot="2564251">
              <a:off x="1896236" y="549873"/>
              <a:ext cx="304331" cy="306502"/>
            </a:xfrm>
            <a:custGeom>
              <a:avLst/>
              <a:gdLst/>
              <a:ahLst/>
              <a:cxnLst/>
              <a:rect l="l" t="t" r="r" b="b"/>
              <a:pathLst>
                <a:path w="304331" h="306502">
                  <a:moveTo>
                    <a:pt x="0" y="0"/>
                  </a:moveTo>
                  <a:lnTo>
                    <a:pt x="304332" y="0"/>
                  </a:lnTo>
                  <a:lnTo>
                    <a:pt x="304332" y="306502"/>
                  </a:lnTo>
                  <a:lnTo>
                    <a:pt x="0" y="306502"/>
                  </a:lnTo>
                  <a:lnTo>
                    <a:pt x="0" y="0"/>
                  </a:lnTo>
                  <a:close/>
                </a:path>
              </a:pathLst>
            </a:custGeom>
            <a:blipFill>
              <a:blip r:embed="rId13"/>
              <a:stretch>
                <a:fillRect/>
              </a:stretch>
            </a:blipFill>
          </p:spPr>
          <p:txBody>
            <a:bodyPr/>
            <a:lstStyle/>
            <a:p>
              <a:endParaRPr lang="es-ES"/>
            </a:p>
          </p:txBody>
        </p:sp>
      </p:grpSp>
      <p:sp>
        <p:nvSpPr>
          <p:cNvPr id="19" name="Freeform 19"/>
          <p:cNvSpPr/>
          <p:nvPr/>
        </p:nvSpPr>
        <p:spPr>
          <a:xfrm rot="3549476">
            <a:off x="-1402730" y="8849260"/>
            <a:ext cx="5364464" cy="818081"/>
          </a:xfrm>
          <a:custGeom>
            <a:avLst/>
            <a:gdLst/>
            <a:ahLst/>
            <a:cxnLst/>
            <a:rect l="l" t="t" r="r" b="b"/>
            <a:pathLst>
              <a:path w="5364464" h="818081">
                <a:moveTo>
                  <a:pt x="0" y="0"/>
                </a:moveTo>
                <a:lnTo>
                  <a:pt x="5364464" y="0"/>
                </a:lnTo>
                <a:lnTo>
                  <a:pt x="5364464" y="818080"/>
                </a:lnTo>
                <a:lnTo>
                  <a:pt x="0" y="8180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grpSp>
        <p:nvGrpSpPr>
          <p:cNvPr id="20" name="Group 20"/>
          <p:cNvGrpSpPr/>
          <p:nvPr/>
        </p:nvGrpSpPr>
        <p:grpSpPr>
          <a:xfrm>
            <a:off x="1452459" y="1134311"/>
            <a:ext cx="1698124" cy="2228334"/>
            <a:chOff x="0" y="0"/>
            <a:chExt cx="2264166" cy="2971112"/>
          </a:xfrm>
        </p:grpSpPr>
        <p:sp>
          <p:nvSpPr>
            <p:cNvPr id="21" name="Freeform 21"/>
            <p:cNvSpPr/>
            <p:nvPr/>
          </p:nvSpPr>
          <p:spPr>
            <a:xfrm>
              <a:off x="0" y="0"/>
              <a:ext cx="1394033" cy="1837896"/>
            </a:xfrm>
            <a:custGeom>
              <a:avLst/>
              <a:gdLst/>
              <a:ahLst/>
              <a:cxnLst/>
              <a:rect l="l" t="t" r="r" b="b"/>
              <a:pathLst>
                <a:path w="1394033" h="1837896">
                  <a:moveTo>
                    <a:pt x="0" y="0"/>
                  </a:moveTo>
                  <a:lnTo>
                    <a:pt x="1394033" y="0"/>
                  </a:lnTo>
                  <a:lnTo>
                    <a:pt x="1394033" y="1837896"/>
                  </a:lnTo>
                  <a:lnTo>
                    <a:pt x="0" y="1837896"/>
                  </a:lnTo>
                  <a:lnTo>
                    <a:pt x="0" y="0"/>
                  </a:lnTo>
                  <a:close/>
                </a:path>
              </a:pathLst>
            </a:custGeom>
            <a:blipFill>
              <a:blip r:embed="rId12"/>
              <a:stretch>
                <a:fillRect r="-96945" b="-40107"/>
              </a:stretch>
            </a:blipFill>
          </p:spPr>
          <p:txBody>
            <a:bodyPr/>
            <a:lstStyle/>
            <a:p>
              <a:endParaRPr lang="es-ES"/>
            </a:p>
          </p:txBody>
        </p:sp>
        <p:sp>
          <p:nvSpPr>
            <p:cNvPr id="22" name="Freeform 22"/>
            <p:cNvSpPr/>
            <p:nvPr/>
          </p:nvSpPr>
          <p:spPr>
            <a:xfrm>
              <a:off x="987728" y="1288254"/>
              <a:ext cx="1276438" cy="1682858"/>
            </a:xfrm>
            <a:custGeom>
              <a:avLst/>
              <a:gdLst/>
              <a:ahLst/>
              <a:cxnLst/>
              <a:rect l="l" t="t" r="r" b="b"/>
              <a:pathLst>
                <a:path w="1276438" h="1682858">
                  <a:moveTo>
                    <a:pt x="0" y="0"/>
                  </a:moveTo>
                  <a:lnTo>
                    <a:pt x="1276438" y="0"/>
                  </a:lnTo>
                  <a:lnTo>
                    <a:pt x="1276438" y="1682858"/>
                  </a:lnTo>
                  <a:lnTo>
                    <a:pt x="0" y="1682858"/>
                  </a:lnTo>
                  <a:lnTo>
                    <a:pt x="0" y="0"/>
                  </a:lnTo>
                  <a:close/>
                </a:path>
              </a:pathLst>
            </a:custGeom>
            <a:blipFill>
              <a:blip r:embed="rId12"/>
              <a:stretch>
                <a:fillRect r="-96945" b="-40107"/>
              </a:stretch>
            </a:blipFill>
          </p:spPr>
          <p:txBody>
            <a:bodyPr/>
            <a:lstStyle/>
            <a:p>
              <a:endParaRPr lang="es-ES"/>
            </a:p>
          </p:txBody>
        </p:sp>
        <p:sp>
          <p:nvSpPr>
            <p:cNvPr id="23" name="Freeform 23"/>
            <p:cNvSpPr/>
            <p:nvPr/>
          </p:nvSpPr>
          <p:spPr>
            <a:xfrm rot="2564251">
              <a:off x="123705" y="1900469"/>
              <a:ext cx="304331" cy="306502"/>
            </a:xfrm>
            <a:custGeom>
              <a:avLst/>
              <a:gdLst/>
              <a:ahLst/>
              <a:cxnLst/>
              <a:rect l="l" t="t" r="r" b="b"/>
              <a:pathLst>
                <a:path w="304331" h="306502">
                  <a:moveTo>
                    <a:pt x="0" y="0"/>
                  </a:moveTo>
                  <a:lnTo>
                    <a:pt x="304331" y="0"/>
                  </a:lnTo>
                  <a:lnTo>
                    <a:pt x="304331" y="306502"/>
                  </a:lnTo>
                  <a:lnTo>
                    <a:pt x="0" y="306502"/>
                  </a:lnTo>
                  <a:lnTo>
                    <a:pt x="0" y="0"/>
                  </a:lnTo>
                  <a:close/>
                </a:path>
              </a:pathLst>
            </a:custGeom>
            <a:blipFill>
              <a:blip r:embed="rId13"/>
              <a:stretch>
                <a:fillRect/>
              </a:stretch>
            </a:blipFill>
          </p:spPr>
          <p:txBody>
            <a:bodyPr/>
            <a:lstStyle/>
            <a:p>
              <a:endParaRPr lang="es-ES"/>
            </a:p>
          </p:txBody>
        </p:sp>
        <p:sp>
          <p:nvSpPr>
            <p:cNvPr id="24" name="Freeform 24"/>
            <p:cNvSpPr/>
            <p:nvPr/>
          </p:nvSpPr>
          <p:spPr>
            <a:xfrm rot="2564251">
              <a:off x="1896236" y="549873"/>
              <a:ext cx="304331" cy="306502"/>
            </a:xfrm>
            <a:custGeom>
              <a:avLst/>
              <a:gdLst/>
              <a:ahLst/>
              <a:cxnLst/>
              <a:rect l="l" t="t" r="r" b="b"/>
              <a:pathLst>
                <a:path w="304331" h="306502">
                  <a:moveTo>
                    <a:pt x="0" y="0"/>
                  </a:moveTo>
                  <a:lnTo>
                    <a:pt x="304332" y="0"/>
                  </a:lnTo>
                  <a:lnTo>
                    <a:pt x="304332" y="306502"/>
                  </a:lnTo>
                  <a:lnTo>
                    <a:pt x="0" y="306502"/>
                  </a:lnTo>
                  <a:lnTo>
                    <a:pt x="0" y="0"/>
                  </a:lnTo>
                  <a:close/>
                </a:path>
              </a:pathLst>
            </a:custGeom>
            <a:blipFill>
              <a:blip r:embed="rId13"/>
              <a:stretch>
                <a:fillRect/>
              </a:stretch>
            </a:blipFill>
          </p:spPr>
          <p:txBody>
            <a:bodyPr/>
            <a:lstStyle/>
            <a:p>
              <a:endParaRPr lang="es-E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a:off x="5870809" y="799765"/>
            <a:ext cx="6616111" cy="8972162"/>
            <a:chOff x="0" y="0"/>
            <a:chExt cx="1792301" cy="2430554"/>
          </a:xfrm>
        </p:grpSpPr>
        <p:sp>
          <p:nvSpPr>
            <p:cNvPr id="3" name="Freeform 3"/>
            <p:cNvSpPr/>
            <p:nvPr/>
          </p:nvSpPr>
          <p:spPr>
            <a:xfrm>
              <a:off x="0" y="0"/>
              <a:ext cx="1792301" cy="2430554"/>
            </a:xfrm>
            <a:custGeom>
              <a:avLst/>
              <a:gdLst/>
              <a:ahLst/>
              <a:cxnLst/>
              <a:rect l="l" t="t" r="r" b="b"/>
              <a:pathLst>
                <a:path w="1792301" h="2430554">
                  <a:moveTo>
                    <a:pt x="44466" y="0"/>
                  </a:moveTo>
                  <a:lnTo>
                    <a:pt x="1747835" y="0"/>
                  </a:lnTo>
                  <a:cubicBezTo>
                    <a:pt x="1759628" y="0"/>
                    <a:pt x="1770938" y="4685"/>
                    <a:pt x="1779277" y="13024"/>
                  </a:cubicBezTo>
                  <a:cubicBezTo>
                    <a:pt x="1787616" y="21363"/>
                    <a:pt x="1792301" y="32673"/>
                    <a:pt x="1792301" y="44466"/>
                  </a:cubicBezTo>
                  <a:lnTo>
                    <a:pt x="1792301" y="2386088"/>
                  </a:lnTo>
                  <a:cubicBezTo>
                    <a:pt x="1792301" y="2397881"/>
                    <a:pt x="1787616" y="2409191"/>
                    <a:pt x="1779277" y="2417530"/>
                  </a:cubicBezTo>
                  <a:cubicBezTo>
                    <a:pt x="1770938" y="2425869"/>
                    <a:pt x="1759628" y="2430554"/>
                    <a:pt x="1747835" y="2430554"/>
                  </a:cubicBezTo>
                  <a:lnTo>
                    <a:pt x="44466" y="2430554"/>
                  </a:lnTo>
                  <a:cubicBezTo>
                    <a:pt x="32673" y="2430554"/>
                    <a:pt x="21363" y="2425869"/>
                    <a:pt x="13024" y="2417530"/>
                  </a:cubicBezTo>
                  <a:cubicBezTo>
                    <a:pt x="4685" y="2409191"/>
                    <a:pt x="0" y="2397881"/>
                    <a:pt x="0" y="2386088"/>
                  </a:cubicBezTo>
                  <a:lnTo>
                    <a:pt x="0" y="44466"/>
                  </a:lnTo>
                  <a:cubicBezTo>
                    <a:pt x="0" y="32673"/>
                    <a:pt x="4685" y="21363"/>
                    <a:pt x="13024" y="13024"/>
                  </a:cubicBezTo>
                  <a:cubicBezTo>
                    <a:pt x="21363" y="4685"/>
                    <a:pt x="32673" y="0"/>
                    <a:pt x="44466" y="0"/>
                  </a:cubicBezTo>
                  <a:close/>
                </a:path>
              </a:pathLst>
            </a:custGeom>
            <a:solidFill>
              <a:srgbClr val="F6F4EF"/>
            </a:solidFill>
            <a:ln w="38100" cap="rnd">
              <a:solidFill>
                <a:srgbClr val="000000"/>
              </a:solidFill>
              <a:prstDash val="solid"/>
              <a:round/>
            </a:ln>
          </p:spPr>
          <p:txBody>
            <a:bodyPr/>
            <a:lstStyle/>
            <a:p>
              <a:endParaRPr lang="es-ES"/>
            </a:p>
          </p:txBody>
        </p:sp>
        <p:sp>
          <p:nvSpPr>
            <p:cNvPr id="4" name="TextBox 4"/>
            <p:cNvSpPr txBox="1"/>
            <p:nvPr/>
          </p:nvSpPr>
          <p:spPr>
            <a:xfrm>
              <a:off x="0" y="-47625"/>
              <a:ext cx="1792301" cy="2478179"/>
            </a:xfrm>
            <a:prstGeom prst="rect">
              <a:avLst/>
            </a:prstGeom>
          </p:spPr>
          <p:txBody>
            <a:bodyPr lIns="65368" tIns="65368" rIns="65368" bIns="65368" rtlCol="0" anchor="ctr"/>
            <a:lstStyle/>
            <a:p>
              <a:pPr algn="ctr">
                <a:lnSpc>
                  <a:spcPts val="2702"/>
                </a:lnSpc>
                <a:spcBef>
                  <a:spcPct val="0"/>
                </a:spcBef>
              </a:pPr>
              <a:endParaRPr/>
            </a:p>
          </p:txBody>
        </p:sp>
      </p:grpSp>
      <p:grpSp>
        <p:nvGrpSpPr>
          <p:cNvPr id="5" name="Group 5"/>
          <p:cNvGrpSpPr/>
          <p:nvPr/>
        </p:nvGrpSpPr>
        <p:grpSpPr>
          <a:xfrm>
            <a:off x="5905673" y="946071"/>
            <a:ext cx="6546383" cy="731840"/>
            <a:chOff x="0" y="0"/>
            <a:chExt cx="2901933" cy="324416"/>
          </a:xfrm>
        </p:grpSpPr>
        <p:sp>
          <p:nvSpPr>
            <p:cNvPr id="6" name="Freeform 6"/>
            <p:cNvSpPr/>
            <p:nvPr/>
          </p:nvSpPr>
          <p:spPr>
            <a:xfrm>
              <a:off x="0" y="0"/>
              <a:ext cx="2901933" cy="324416"/>
            </a:xfrm>
            <a:custGeom>
              <a:avLst/>
              <a:gdLst/>
              <a:ahLst/>
              <a:cxnLst/>
              <a:rect l="l" t="t" r="r" b="b"/>
              <a:pathLst>
                <a:path w="2901933" h="324416">
                  <a:moveTo>
                    <a:pt x="0" y="0"/>
                  </a:moveTo>
                  <a:lnTo>
                    <a:pt x="2901933" y="0"/>
                  </a:lnTo>
                  <a:lnTo>
                    <a:pt x="2901933" y="324416"/>
                  </a:lnTo>
                  <a:lnTo>
                    <a:pt x="0" y="324416"/>
                  </a:lnTo>
                  <a:close/>
                </a:path>
              </a:pathLst>
            </a:custGeom>
            <a:solidFill>
              <a:srgbClr val="FBB585"/>
            </a:solidFill>
          </p:spPr>
          <p:txBody>
            <a:bodyPr/>
            <a:lstStyle/>
            <a:p>
              <a:endParaRPr lang="es-ES"/>
            </a:p>
          </p:txBody>
        </p:sp>
        <p:sp>
          <p:nvSpPr>
            <p:cNvPr id="7" name="TextBox 7"/>
            <p:cNvSpPr txBox="1"/>
            <p:nvPr/>
          </p:nvSpPr>
          <p:spPr>
            <a:xfrm>
              <a:off x="0" y="-123825"/>
              <a:ext cx="2901933" cy="448241"/>
            </a:xfrm>
            <a:prstGeom prst="rect">
              <a:avLst/>
            </a:prstGeom>
          </p:spPr>
          <p:txBody>
            <a:bodyPr lIns="43372" tIns="43372" rIns="43372" bIns="43372" rtlCol="0" anchor="ctr"/>
            <a:lstStyle/>
            <a:p>
              <a:pPr algn="ctr">
                <a:lnSpc>
                  <a:spcPts val="2255"/>
                </a:lnSpc>
              </a:pPr>
              <a:endParaRPr/>
            </a:p>
          </p:txBody>
        </p:sp>
      </p:grpSp>
      <p:sp>
        <p:nvSpPr>
          <p:cNvPr id="8" name="TextBox 8"/>
          <p:cNvSpPr txBox="1"/>
          <p:nvPr/>
        </p:nvSpPr>
        <p:spPr>
          <a:xfrm>
            <a:off x="6195149" y="976475"/>
            <a:ext cx="5915101" cy="527928"/>
          </a:xfrm>
          <a:prstGeom prst="rect">
            <a:avLst/>
          </a:prstGeom>
        </p:spPr>
        <p:txBody>
          <a:bodyPr lIns="0" tIns="0" rIns="0" bIns="0" rtlCol="0" anchor="t">
            <a:spAutoFit/>
          </a:bodyPr>
          <a:lstStyle/>
          <a:p>
            <a:pPr algn="ctr">
              <a:lnSpc>
                <a:spcPts val="4358"/>
              </a:lnSpc>
            </a:pPr>
            <a:r>
              <a:rPr lang="en-US" sz="3113" b="1">
                <a:solidFill>
                  <a:srgbClr val="000000"/>
                </a:solidFill>
                <a:latin typeface="Canva Sans Bold"/>
                <a:ea typeface="Canva Sans Bold"/>
                <a:cs typeface="Canva Sans Bold"/>
                <a:sym typeface="Canva Sans Bold"/>
              </a:rPr>
              <a:t>CONDICIONES DE TRABAJO</a:t>
            </a:r>
          </a:p>
        </p:txBody>
      </p:sp>
      <p:grpSp>
        <p:nvGrpSpPr>
          <p:cNvPr id="9" name="Group 9"/>
          <p:cNvGrpSpPr/>
          <p:nvPr/>
        </p:nvGrpSpPr>
        <p:grpSpPr>
          <a:xfrm>
            <a:off x="6017557" y="2800805"/>
            <a:ext cx="2870778" cy="2757069"/>
            <a:chOff x="0" y="0"/>
            <a:chExt cx="2187863" cy="2101204"/>
          </a:xfrm>
        </p:grpSpPr>
        <p:sp>
          <p:nvSpPr>
            <p:cNvPr id="10" name="Freeform 10"/>
            <p:cNvSpPr/>
            <p:nvPr/>
          </p:nvSpPr>
          <p:spPr>
            <a:xfrm>
              <a:off x="0" y="0"/>
              <a:ext cx="2187863" cy="2101204"/>
            </a:xfrm>
            <a:custGeom>
              <a:avLst/>
              <a:gdLst/>
              <a:ahLst/>
              <a:cxnLst/>
              <a:rect l="l" t="t" r="r" b="b"/>
              <a:pathLst>
                <a:path w="2187863" h="2101204">
                  <a:moveTo>
                    <a:pt x="62026" y="0"/>
                  </a:moveTo>
                  <a:lnTo>
                    <a:pt x="2125837" y="0"/>
                  </a:lnTo>
                  <a:cubicBezTo>
                    <a:pt x="2142287" y="0"/>
                    <a:pt x="2158064" y="6535"/>
                    <a:pt x="2169696" y="18167"/>
                  </a:cubicBezTo>
                  <a:cubicBezTo>
                    <a:pt x="2181328" y="29799"/>
                    <a:pt x="2187863" y="45576"/>
                    <a:pt x="2187863" y="62026"/>
                  </a:cubicBezTo>
                  <a:lnTo>
                    <a:pt x="2187863" y="2039178"/>
                  </a:lnTo>
                  <a:cubicBezTo>
                    <a:pt x="2187863" y="2055628"/>
                    <a:pt x="2181328" y="2071405"/>
                    <a:pt x="2169696" y="2083037"/>
                  </a:cubicBezTo>
                  <a:cubicBezTo>
                    <a:pt x="2158064" y="2094669"/>
                    <a:pt x="2142287" y="2101204"/>
                    <a:pt x="2125837" y="2101204"/>
                  </a:cubicBezTo>
                  <a:lnTo>
                    <a:pt x="62026" y="2101204"/>
                  </a:lnTo>
                  <a:cubicBezTo>
                    <a:pt x="45576" y="2101204"/>
                    <a:pt x="29799" y="2094669"/>
                    <a:pt x="18167" y="2083037"/>
                  </a:cubicBezTo>
                  <a:cubicBezTo>
                    <a:pt x="6535" y="2071405"/>
                    <a:pt x="0" y="2055628"/>
                    <a:pt x="0" y="2039178"/>
                  </a:cubicBezTo>
                  <a:lnTo>
                    <a:pt x="0" y="62026"/>
                  </a:lnTo>
                  <a:cubicBezTo>
                    <a:pt x="0" y="45576"/>
                    <a:pt x="6535" y="29799"/>
                    <a:pt x="18167" y="18167"/>
                  </a:cubicBezTo>
                  <a:cubicBezTo>
                    <a:pt x="29799" y="6535"/>
                    <a:pt x="45576" y="0"/>
                    <a:pt x="62026" y="0"/>
                  </a:cubicBezTo>
                  <a:close/>
                </a:path>
              </a:pathLst>
            </a:custGeom>
            <a:solidFill>
              <a:srgbClr val="FCD9C3"/>
            </a:solidFill>
            <a:ln w="28575" cap="rnd">
              <a:solidFill>
                <a:srgbClr val="000000"/>
              </a:solidFill>
              <a:prstDash val="solid"/>
              <a:round/>
            </a:ln>
          </p:spPr>
          <p:txBody>
            <a:bodyPr/>
            <a:lstStyle/>
            <a:p>
              <a:endParaRPr lang="es-ES"/>
            </a:p>
          </p:txBody>
        </p:sp>
        <p:sp>
          <p:nvSpPr>
            <p:cNvPr id="11" name="TextBox 11"/>
            <p:cNvSpPr txBox="1"/>
            <p:nvPr/>
          </p:nvSpPr>
          <p:spPr>
            <a:xfrm>
              <a:off x="0" y="-114300"/>
              <a:ext cx="2187863" cy="2215504"/>
            </a:xfrm>
            <a:prstGeom prst="rect">
              <a:avLst/>
            </a:prstGeom>
          </p:spPr>
          <p:txBody>
            <a:bodyPr lIns="31021" tIns="31021" rIns="31021" bIns="31021" rtlCol="0" anchor="ctr"/>
            <a:lstStyle/>
            <a:p>
              <a:pPr algn="ctr">
                <a:lnSpc>
                  <a:spcPts val="2050"/>
                </a:lnSpc>
              </a:pPr>
              <a:endParaRPr/>
            </a:p>
          </p:txBody>
        </p:sp>
      </p:grpSp>
      <p:grpSp>
        <p:nvGrpSpPr>
          <p:cNvPr id="12" name="Group 12"/>
          <p:cNvGrpSpPr/>
          <p:nvPr/>
        </p:nvGrpSpPr>
        <p:grpSpPr>
          <a:xfrm>
            <a:off x="6017557" y="1842867"/>
            <a:ext cx="2587890" cy="1321679"/>
            <a:chOff x="0" y="0"/>
            <a:chExt cx="1820766" cy="929896"/>
          </a:xfrm>
        </p:grpSpPr>
        <p:sp>
          <p:nvSpPr>
            <p:cNvPr id="13" name="Freeform 13"/>
            <p:cNvSpPr/>
            <p:nvPr/>
          </p:nvSpPr>
          <p:spPr>
            <a:xfrm>
              <a:off x="0" y="0"/>
              <a:ext cx="1820766" cy="929896"/>
            </a:xfrm>
            <a:custGeom>
              <a:avLst/>
              <a:gdLst/>
              <a:ahLst/>
              <a:cxnLst/>
              <a:rect l="l" t="t" r="r" b="b"/>
              <a:pathLst>
                <a:path w="1820766" h="929896">
                  <a:moveTo>
                    <a:pt x="290185" y="0"/>
                  </a:moveTo>
                  <a:lnTo>
                    <a:pt x="1530581" y="0"/>
                  </a:lnTo>
                  <a:cubicBezTo>
                    <a:pt x="1690846" y="0"/>
                    <a:pt x="1820766" y="129920"/>
                    <a:pt x="1820766" y="290185"/>
                  </a:cubicBezTo>
                  <a:lnTo>
                    <a:pt x="1820766" y="639711"/>
                  </a:lnTo>
                  <a:cubicBezTo>
                    <a:pt x="1820766" y="716673"/>
                    <a:pt x="1790193" y="790483"/>
                    <a:pt x="1735773" y="844903"/>
                  </a:cubicBezTo>
                  <a:cubicBezTo>
                    <a:pt x="1681353" y="899323"/>
                    <a:pt x="1607543" y="929896"/>
                    <a:pt x="1530581" y="929896"/>
                  </a:cubicBezTo>
                  <a:lnTo>
                    <a:pt x="290185" y="929896"/>
                  </a:lnTo>
                  <a:cubicBezTo>
                    <a:pt x="129920" y="929896"/>
                    <a:pt x="0" y="799976"/>
                    <a:pt x="0" y="639711"/>
                  </a:cubicBezTo>
                  <a:lnTo>
                    <a:pt x="0" y="290185"/>
                  </a:lnTo>
                  <a:cubicBezTo>
                    <a:pt x="0" y="129920"/>
                    <a:pt x="129920" y="0"/>
                    <a:pt x="290185" y="0"/>
                  </a:cubicBezTo>
                  <a:close/>
                </a:path>
              </a:pathLst>
            </a:custGeom>
            <a:solidFill>
              <a:srgbClr val="FFFFFF"/>
            </a:solidFill>
            <a:ln w="19050" cap="rnd">
              <a:solidFill>
                <a:srgbClr val="000000"/>
              </a:solidFill>
              <a:prstDash val="solid"/>
              <a:round/>
            </a:ln>
          </p:spPr>
          <p:txBody>
            <a:bodyPr/>
            <a:lstStyle/>
            <a:p>
              <a:endParaRPr lang="es-ES"/>
            </a:p>
          </p:txBody>
        </p:sp>
        <p:sp>
          <p:nvSpPr>
            <p:cNvPr id="14" name="TextBox 14"/>
            <p:cNvSpPr txBox="1"/>
            <p:nvPr/>
          </p:nvSpPr>
          <p:spPr>
            <a:xfrm>
              <a:off x="0" y="-114300"/>
              <a:ext cx="1820766" cy="1044196"/>
            </a:xfrm>
            <a:prstGeom prst="rect">
              <a:avLst/>
            </a:prstGeom>
          </p:spPr>
          <p:txBody>
            <a:bodyPr lIns="28830" tIns="28830" rIns="28830" bIns="28830" rtlCol="0" anchor="ctr"/>
            <a:lstStyle/>
            <a:p>
              <a:pPr algn="ctr">
                <a:lnSpc>
                  <a:spcPts val="2050"/>
                </a:lnSpc>
              </a:pPr>
              <a:endParaRPr/>
            </a:p>
          </p:txBody>
        </p:sp>
      </p:grpSp>
      <p:sp>
        <p:nvSpPr>
          <p:cNvPr id="15" name="TextBox 15"/>
          <p:cNvSpPr txBox="1"/>
          <p:nvPr/>
        </p:nvSpPr>
        <p:spPr>
          <a:xfrm>
            <a:off x="6210740" y="1867257"/>
            <a:ext cx="2201523" cy="1065934"/>
          </a:xfrm>
          <a:prstGeom prst="rect">
            <a:avLst/>
          </a:prstGeom>
        </p:spPr>
        <p:txBody>
          <a:bodyPr lIns="0" tIns="0" rIns="0" bIns="0" rtlCol="0" anchor="t">
            <a:spAutoFit/>
          </a:bodyPr>
          <a:lstStyle/>
          <a:p>
            <a:pPr algn="ctr">
              <a:lnSpc>
                <a:spcPts val="2020"/>
              </a:lnSpc>
            </a:pPr>
            <a:r>
              <a:rPr lang="en-US" sz="1443" b="1">
                <a:solidFill>
                  <a:srgbClr val="000000"/>
                </a:solidFill>
                <a:latin typeface="Agrandir Grand Ultra-Bold"/>
                <a:ea typeface="Agrandir Grand Ultra-Bold"/>
                <a:cs typeface="Agrandir Grand Ultra-Bold"/>
                <a:sym typeface="Agrandir Grand Ultra-Bold"/>
              </a:rPr>
              <a:t>EL ENTORNO FÍSICO Y LAS CONDICIONES AMBIENTALES</a:t>
            </a:r>
          </a:p>
        </p:txBody>
      </p:sp>
      <p:sp>
        <p:nvSpPr>
          <p:cNvPr id="16" name="TextBox 16"/>
          <p:cNvSpPr txBox="1"/>
          <p:nvPr/>
        </p:nvSpPr>
        <p:spPr>
          <a:xfrm>
            <a:off x="6195149" y="3389237"/>
            <a:ext cx="2515593" cy="1564967"/>
          </a:xfrm>
          <a:prstGeom prst="rect">
            <a:avLst/>
          </a:prstGeom>
        </p:spPr>
        <p:txBody>
          <a:bodyPr lIns="0" tIns="0" rIns="0" bIns="0" rtlCol="0" anchor="t">
            <a:spAutoFit/>
          </a:bodyPr>
          <a:lstStyle/>
          <a:p>
            <a:pPr marL="270038" lvl="1" indent="-135019" algn="l">
              <a:lnSpc>
                <a:spcPts val="1751"/>
              </a:lnSpc>
              <a:buFont typeface="Arial"/>
              <a:buChar char="•"/>
            </a:pPr>
            <a:r>
              <a:rPr lang="en-US" sz="1250">
                <a:solidFill>
                  <a:srgbClr val="000000"/>
                </a:solidFill>
                <a:latin typeface="Agrandir"/>
                <a:ea typeface="Agrandir"/>
                <a:cs typeface="Agrandir"/>
                <a:sym typeface="Agrandir"/>
              </a:rPr>
              <a:t>Por ejemplo, si se trata de un trabajo en el exterior, si es en altura, si se trata de un entorno ruidoso, si hay gases contaminantes en el ambiente, si la temperatura es elevada, etc.</a:t>
            </a:r>
          </a:p>
        </p:txBody>
      </p:sp>
      <p:grpSp>
        <p:nvGrpSpPr>
          <p:cNvPr id="17" name="Group 17"/>
          <p:cNvGrpSpPr/>
          <p:nvPr/>
        </p:nvGrpSpPr>
        <p:grpSpPr>
          <a:xfrm>
            <a:off x="9330536" y="2800805"/>
            <a:ext cx="2870778" cy="2704490"/>
            <a:chOff x="0" y="0"/>
            <a:chExt cx="2187863" cy="2061133"/>
          </a:xfrm>
        </p:grpSpPr>
        <p:sp>
          <p:nvSpPr>
            <p:cNvPr id="18" name="Freeform 18"/>
            <p:cNvSpPr/>
            <p:nvPr/>
          </p:nvSpPr>
          <p:spPr>
            <a:xfrm>
              <a:off x="0" y="0"/>
              <a:ext cx="2187863" cy="2061133"/>
            </a:xfrm>
            <a:custGeom>
              <a:avLst/>
              <a:gdLst/>
              <a:ahLst/>
              <a:cxnLst/>
              <a:rect l="l" t="t" r="r" b="b"/>
              <a:pathLst>
                <a:path w="2187863" h="2061133">
                  <a:moveTo>
                    <a:pt x="62026" y="0"/>
                  </a:moveTo>
                  <a:lnTo>
                    <a:pt x="2125837" y="0"/>
                  </a:lnTo>
                  <a:cubicBezTo>
                    <a:pt x="2142287" y="0"/>
                    <a:pt x="2158064" y="6535"/>
                    <a:pt x="2169696" y="18167"/>
                  </a:cubicBezTo>
                  <a:cubicBezTo>
                    <a:pt x="2181328" y="29799"/>
                    <a:pt x="2187863" y="45576"/>
                    <a:pt x="2187863" y="62026"/>
                  </a:cubicBezTo>
                  <a:lnTo>
                    <a:pt x="2187863" y="1999106"/>
                  </a:lnTo>
                  <a:cubicBezTo>
                    <a:pt x="2187863" y="2015557"/>
                    <a:pt x="2181328" y="2031334"/>
                    <a:pt x="2169696" y="2042966"/>
                  </a:cubicBezTo>
                  <a:cubicBezTo>
                    <a:pt x="2158064" y="2054598"/>
                    <a:pt x="2142287" y="2061133"/>
                    <a:pt x="2125837" y="2061133"/>
                  </a:cubicBezTo>
                  <a:lnTo>
                    <a:pt x="62026" y="2061133"/>
                  </a:lnTo>
                  <a:cubicBezTo>
                    <a:pt x="45576" y="2061133"/>
                    <a:pt x="29799" y="2054598"/>
                    <a:pt x="18167" y="2042966"/>
                  </a:cubicBezTo>
                  <a:cubicBezTo>
                    <a:pt x="6535" y="2031334"/>
                    <a:pt x="0" y="2015557"/>
                    <a:pt x="0" y="1999106"/>
                  </a:cubicBezTo>
                  <a:lnTo>
                    <a:pt x="0" y="62026"/>
                  </a:lnTo>
                  <a:cubicBezTo>
                    <a:pt x="0" y="45576"/>
                    <a:pt x="6535" y="29799"/>
                    <a:pt x="18167" y="18167"/>
                  </a:cubicBezTo>
                  <a:cubicBezTo>
                    <a:pt x="29799" y="6535"/>
                    <a:pt x="45576" y="0"/>
                    <a:pt x="62026" y="0"/>
                  </a:cubicBezTo>
                  <a:close/>
                </a:path>
              </a:pathLst>
            </a:custGeom>
            <a:solidFill>
              <a:srgbClr val="FC9C7E"/>
            </a:solidFill>
            <a:ln w="28575" cap="rnd">
              <a:solidFill>
                <a:srgbClr val="000000"/>
              </a:solidFill>
              <a:prstDash val="solid"/>
              <a:round/>
            </a:ln>
          </p:spPr>
          <p:txBody>
            <a:bodyPr/>
            <a:lstStyle/>
            <a:p>
              <a:endParaRPr lang="es-ES"/>
            </a:p>
          </p:txBody>
        </p:sp>
        <p:sp>
          <p:nvSpPr>
            <p:cNvPr id="19" name="TextBox 19"/>
            <p:cNvSpPr txBox="1"/>
            <p:nvPr/>
          </p:nvSpPr>
          <p:spPr>
            <a:xfrm>
              <a:off x="0" y="-114300"/>
              <a:ext cx="2187863" cy="2175433"/>
            </a:xfrm>
            <a:prstGeom prst="rect">
              <a:avLst/>
            </a:prstGeom>
          </p:spPr>
          <p:txBody>
            <a:bodyPr lIns="31021" tIns="31021" rIns="31021" bIns="31021" rtlCol="0" anchor="ctr"/>
            <a:lstStyle/>
            <a:p>
              <a:pPr algn="ctr">
                <a:lnSpc>
                  <a:spcPts val="2050"/>
                </a:lnSpc>
              </a:pPr>
              <a:endParaRPr/>
            </a:p>
          </p:txBody>
        </p:sp>
      </p:grpSp>
      <p:grpSp>
        <p:nvGrpSpPr>
          <p:cNvPr id="20" name="Group 20"/>
          <p:cNvGrpSpPr/>
          <p:nvPr/>
        </p:nvGrpSpPr>
        <p:grpSpPr>
          <a:xfrm>
            <a:off x="9431900" y="1895446"/>
            <a:ext cx="2521859" cy="1269100"/>
            <a:chOff x="0" y="0"/>
            <a:chExt cx="1774309" cy="892903"/>
          </a:xfrm>
        </p:grpSpPr>
        <p:sp>
          <p:nvSpPr>
            <p:cNvPr id="21" name="Freeform 21"/>
            <p:cNvSpPr/>
            <p:nvPr/>
          </p:nvSpPr>
          <p:spPr>
            <a:xfrm>
              <a:off x="0" y="0"/>
              <a:ext cx="1774309" cy="892903"/>
            </a:xfrm>
            <a:custGeom>
              <a:avLst/>
              <a:gdLst/>
              <a:ahLst/>
              <a:cxnLst/>
              <a:rect l="l" t="t" r="r" b="b"/>
              <a:pathLst>
                <a:path w="1774309" h="892903">
                  <a:moveTo>
                    <a:pt x="297783" y="0"/>
                  </a:moveTo>
                  <a:lnTo>
                    <a:pt x="1476526" y="0"/>
                  </a:lnTo>
                  <a:cubicBezTo>
                    <a:pt x="1640987" y="0"/>
                    <a:pt x="1774309" y="133322"/>
                    <a:pt x="1774309" y="297783"/>
                  </a:cubicBezTo>
                  <a:lnTo>
                    <a:pt x="1774309" y="595120"/>
                  </a:lnTo>
                  <a:cubicBezTo>
                    <a:pt x="1774309" y="759581"/>
                    <a:pt x="1640987" y="892903"/>
                    <a:pt x="1476526" y="892903"/>
                  </a:cubicBezTo>
                  <a:lnTo>
                    <a:pt x="297783" y="892903"/>
                  </a:lnTo>
                  <a:cubicBezTo>
                    <a:pt x="218806" y="892903"/>
                    <a:pt x="143064" y="861529"/>
                    <a:pt x="87219" y="805684"/>
                  </a:cubicBezTo>
                  <a:cubicBezTo>
                    <a:pt x="31373" y="749839"/>
                    <a:pt x="0" y="674097"/>
                    <a:pt x="0" y="595120"/>
                  </a:cubicBezTo>
                  <a:lnTo>
                    <a:pt x="0" y="297783"/>
                  </a:lnTo>
                  <a:cubicBezTo>
                    <a:pt x="0" y="133322"/>
                    <a:pt x="133322" y="0"/>
                    <a:pt x="297783" y="0"/>
                  </a:cubicBezTo>
                  <a:close/>
                </a:path>
              </a:pathLst>
            </a:custGeom>
            <a:solidFill>
              <a:srgbClr val="FFFFFF"/>
            </a:solidFill>
            <a:ln w="19050" cap="rnd">
              <a:solidFill>
                <a:srgbClr val="000000"/>
              </a:solidFill>
              <a:prstDash val="solid"/>
              <a:round/>
            </a:ln>
          </p:spPr>
          <p:txBody>
            <a:bodyPr/>
            <a:lstStyle/>
            <a:p>
              <a:endParaRPr lang="es-ES"/>
            </a:p>
          </p:txBody>
        </p:sp>
        <p:sp>
          <p:nvSpPr>
            <p:cNvPr id="22" name="TextBox 22"/>
            <p:cNvSpPr txBox="1"/>
            <p:nvPr/>
          </p:nvSpPr>
          <p:spPr>
            <a:xfrm>
              <a:off x="0" y="-114300"/>
              <a:ext cx="1774309" cy="1007203"/>
            </a:xfrm>
            <a:prstGeom prst="rect">
              <a:avLst/>
            </a:prstGeom>
          </p:spPr>
          <p:txBody>
            <a:bodyPr lIns="28830" tIns="28830" rIns="28830" bIns="28830" rtlCol="0" anchor="ctr"/>
            <a:lstStyle/>
            <a:p>
              <a:pPr algn="ctr">
                <a:lnSpc>
                  <a:spcPts val="2050"/>
                </a:lnSpc>
              </a:pPr>
              <a:endParaRPr/>
            </a:p>
          </p:txBody>
        </p:sp>
      </p:grpSp>
      <p:sp>
        <p:nvSpPr>
          <p:cNvPr id="23" name="TextBox 23"/>
          <p:cNvSpPr txBox="1"/>
          <p:nvPr/>
        </p:nvSpPr>
        <p:spPr>
          <a:xfrm>
            <a:off x="9723115" y="2190292"/>
            <a:ext cx="1939430" cy="560155"/>
          </a:xfrm>
          <a:prstGeom prst="rect">
            <a:avLst/>
          </a:prstGeom>
        </p:spPr>
        <p:txBody>
          <a:bodyPr lIns="0" tIns="0" rIns="0" bIns="0" rtlCol="0" anchor="t">
            <a:spAutoFit/>
          </a:bodyPr>
          <a:lstStyle/>
          <a:p>
            <a:pPr algn="ctr">
              <a:lnSpc>
                <a:spcPts val="2096"/>
              </a:lnSpc>
            </a:pPr>
            <a:r>
              <a:rPr lang="en-US" sz="1497" b="1">
                <a:solidFill>
                  <a:srgbClr val="000000"/>
                </a:solidFill>
                <a:latin typeface="Agrandir Grand Ultra-Bold"/>
                <a:ea typeface="Agrandir Grand Ultra-Bold"/>
                <a:cs typeface="Agrandir Grand Ultra-Bold"/>
                <a:sym typeface="Agrandir Grand Ultra-Bold"/>
              </a:rPr>
              <a:t>EL AMBIENTE LABORAL</a:t>
            </a:r>
          </a:p>
        </p:txBody>
      </p:sp>
      <p:sp>
        <p:nvSpPr>
          <p:cNvPr id="24" name="TextBox 24"/>
          <p:cNvSpPr txBox="1"/>
          <p:nvPr/>
        </p:nvSpPr>
        <p:spPr>
          <a:xfrm>
            <a:off x="9431900" y="3391487"/>
            <a:ext cx="2777687" cy="1125085"/>
          </a:xfrm>
          <a:prstGeom prst="rect">
            <a:avLst/>
          </a:prstGeom>
        </p:spPr>
        <p:txBody>
          <a:bodyPr lIns="0" tIns="0" rIns="0" bIns="0" rtlCol="0" anchor="t">
            <a:spAutoFit/>
          </a:bodyPr>
          <a:lstStyle/>
          <a:p>
            <a:pPr marL="270038" lvl="1" indent="-135019" algn="l">
              <a:lnSpc>
                <a:spcPts val="1751"/>
              </a:lnSpc>
              <a:buFont typeface="Arial"/>
              <a:buChar char="•"/>
            </a:pPr>
            <a:r>
              <a:rPr lang="en-US" sz="1250">
                <a:solidFill>
                  <a:srgbClr val="000000"/>
                </a:solidFill>
                <a:latin typeface="Agrandir"/>
                <a:ea typeface="Agrandir"/>
                <a:cs typeface="Agrandir"/>
                <a:sym typeface="Agrandir"/>
              </a:rPr>
              <a:t>Relacionado con las relaciones que predominan en el entorno de trabajo: amistosas, competitivas, colaborativas, jerarquizadas, exigentes, etc.</a:t>
            </a:r>
          </a:p>
        </p:txBody>
      </p:sp>
      <p:grpSp>
        <p:nvGrpSpPr>
          <p:cNvPr id="25" name="Group 25"/>
          <p:cNvGrpSpPr/>
          <p:nvPr/>
        </p:nvGrpSpPr>
        <p:grpSpPr>
          <a:xfrm>
            <a:off x="6146766" y="6532033"/>
            <a:ext cx="2870778" cy="2757069"/>
            <a:chOff x="0" y="0"/>
            <a:chExt cx="2187863" cy="2101204"/>
          </a:xfrm>
        </p:grpSpPr>
        <p:sp>
          <p:nvSpPr>
            <p:cNvPr id="26" name="Freeform 26"/>
            <p:cNvSpPr/>
            <p:nvPr/>
          </p:nvSpPr>
          <p:spPr>
            <a:xfrm>
              <a:off x="0" y="0"/>
              <a:ext cx="2187863" cy="2101204"/>
            </a:xfrm>
            <a:custGeom>
              <a:avLst/>
              <a:gdLst/>
              <a:ahLst/>
              <a:cxnLst/>
              <a:rect l="l" t="t" r="r" b="b"/>
              <a:pathLst>
                <a:path w="2187863" h="2101204">
                  <a:moveTo>
                    <a:pt x="62026" y="0"/>
                  </a:moveTo>
                  <a:lnTo>
                    <a:pt x="2125837" y="0"/>
                  </a:lnTo>
                  <a:cubicBezTo>
                    <a:pt x="2142287" y="0"/>
                    <a:pt x="2158064" y="6535"/>
                    <a:pt x="2169696" y="18167"/>
                  </a:cubicBezTo>
                  <a:cubicBezTo>
                    <a:pt x="2181328" y="29799"/>
                    <a:pt x="2187863" y="45576"/>
                    <a:pt x="2187863" y="62026"/>
                  </a:cubicBezTo>
                  <a:lnTo>
                    <a:pt x="2187863" y="2039178"/>
                  </a:lnTo>
                  <a:cubicBezTo>
                    <a:pt x="2187863" y="2055628"/>
                    <a:pt x="2181328" y="2071405"/>
                    <a:pt x="2169696" y="2083037"/>
                  </a:cubicBezTo>
                  <a:cubicBezTo>
                    <a:pt x="2158064" y="2094669"/>
                    <a:pt x="2142287" y="2101204"/>
                    <a:pt x="2125837" y="2101204"/>
                  </a:cubicBezTo>
                  <a:lnTo>
                    <a:pt x="62026" y="2101204"/>
                  </a:lnTo>
                  <a:cubicBezTo>
                    <a:pt x="45576" y="2101204"/>
                    <a:pt x="29799" y="2094669"/>
                    <a:pt x="18167" y="2083037"/>
                  </a:cubicBezTo>
                  <a:cubicBezTo>
                    <a:pt x="6535" y="2071405"/>
                    <a:pt x="0" y="2055628"/>
                    <a:pt x="0" y="2039178"/>
                  </a:cubicBezTo>
                  <a:lnTo>
                    <a:pt x="0" y="62026"/>
                  </a:lnTo>
                  <a:cubicBezTo>
                    <a:pt x="0" y="45576"/>
                    <a:pt x="6535" y="29799"/>
                    <a:pt x="18167" y="18167"/>
                  </a:cubicBezTo>
                  <a:cubicBezTo>
                    <a:pt x="29799" y="6535"/>
                    <a:pt x="45576" y="0"/>
                    <a:pt x="62026" y="0"/>
                  </a:cubicBezTo>
                  <a:close/>
                </a:path>
              </a:pathLst>
            </a:custGeom>
            <a:solidFill>
              <a:srgbClr val="FC9C7E"/>
            </a:solidFill>
            <a:ln w="28575" cap="rnd">
              <a:solidFill>
                <a:srgbClr val="000000"/>
              </a:solidFill>
              <a:prstDash val="solid"/>
              <a:round/>
            </a:ln>
          </p:spPr>
          <p:txBody>
            <a:bodyPr/>
            <a:lstStyle/>
            <a:p>
              <a:endParaRPr lang="es-ES"/>
            </a:p>
          </p:txBody>
        </p:sp>
        <p:sp>
          <p:nvSpPr>
            <p:cNvPr id="27" name="TextBox 27"/>
            <p:cNvSpPr txBox="1"/>
            <p:nvPr/>
          </p:nvSpPr>
          <p:spPr>
            <a:xfrm>
              <a:off x="0" y="-114300"/>
              <a:ext cx="2187863" cy="2215504"/>
            </a:xfrm>
            <a:prstGeom prst="rect">
              <a:avLst/>
            </a:prstGeom>
          </p:spPr>
          <p:txBody>
            <a:bodyPr lIns="31021" tIns="31021" rIns="31021" bIns="31021" rtlCol="0" anchor="ctr"/>
            <a:lstStyle/>
            <a:p>
              <a:pPr algn="ctr">
                <a:lnSpc>
                  <a:spcPts val="2050"/>
                </a:lnSpc>
              </a:pPr>
              <a:endParaRPr/>
            </a:p>
          </p:txBody>
        </p:sp>
      </p:grpSp>
      <p:grpSp>
        <p:nvGrpSpPr>
          <p:cNvPr id="28" name="Group 28"/>
          <p:cNvGrpSpPr/>
          <p:nvPr/>
        </p:nvGrpSpPr>
        <p:grpSpPr>
          <a:xfrm>
            <a:off x="6146766" y="5722830"/>
            <a:ext cx="2693186" cy="1088668"/>
            <a:chOff x="0" y="0"/>
            <a:chExt cx="1894849" cy="765956"/>
          </a:xfrm>
        </p:grpSpPr>
        <p:sp>
          <p:nvSpPr>
            <p:cNvPr id="29" name="Freeform 29"/>
            <p:cNvSpPr/>
            <p:nvPr/>
          </p:nvSpPr>
          <p:spPr>
            <a:xfrm>
              <a:off x="0" y="0"/>
              <a:ext cx="1894849" cy="765956"/>
            </a:xfrm>
            <a:custGeom>
              <a:avLst/>
              <a:gdLst/>
              <a:ahLst/>
              <a:cxnLst/>
              <a:rect l="l" t="t" r="r" b="b"/>
              <a:pathLst>
                <a:path w="1894849" h="765956">
                  <a:moveTo>
                    <a:pt x="278839" y="0"/>
                  </a:moveTo>
                  <a:lnTo>
                    <a:pt x="1616010" y="0"/>
                  </a:lnTo>
                  <a:cubicBezTo>
                    <a:pt x="1689963" y="0"/>
                    <a:pt x="1760887" y="29378"/>
                    <a:pt x="1813179" y="81670"/>
                  </a:cubicBezTo>
                  <a:cubicBezTo>
                    <a:pt x="1865472" y="133963"/>
                    <a:pt x="1894849" y="204887"/>
                    <a:pt x="1894849" y="278839"/>
                  </a:cubicBezTo>
                  <a:lnTo>
                    <a:pt x="1894849" y="487117"/>
                  </a:lnTo>
                  <a:cubicBezTo>
                    <a:pt x="1894849" y="561069"/>
                    <a:pt x="1865472" y="631993"/>
                    <a:pt x="1813179" y="684286"/>
                  </a:cubicBezTo>
                  <a:cubicBezTo>
                    <a:pt x="1760887" y="736578"/>
                    <a:pt x="1689963" y="765956"/>
                    <a:pt x="1616010" y="765956"/>
                  </a:cubicBezTo>
                  <a:lnTo>
                    <a:pt x="278839" y="765956"/>
                  </a:lnTo>
                  <a:cubicBezTo>
                    <a:pt x="204887" y="765956"/>
                    <a:pt x="133963" y="736578"/>
                    <a:pt x="81670" y="684286"/>
                  </a:cubicBezTo>
                  <a:cubicBezTo>
                    <a:pt x="29378" y="631993"/>
                    <a:pt x="0" y="561069"/>
                    <a:pt x="0" y="487117"/>
                  </a:cubicBezTo>
                  <a:lnTo>
                    <a:pt x="0" y="278839"/>
                  </a:lnTo>
                  <a:cubicBezTo>
                    <a:pt x="0" y="204887"/>
                    <a:pt x="29378" y="133963"/>
                    <a:pt x="81670" y="81670"/>
                  </a:cubicBezTo>
                  <a:cubicBezTo>
                    <a:pt x="133963" y="29378"/>
                    <a:pt x="204887" y="0"/>
                    <a:pt x="278839" y="0"/>
                  </a:cubicBezTo>
                  <a:close/>
                </a:path>
              </a:pathLst>
            </a:custGeom>
            <a:solidFill>
              <a:srgbClr val="FFFFFF"/>
            </a:solidFill>
            <a:ln w="19050" cap="rnd">
              <a:solidFill>
                <a:srgbClr val="000000"/>
              </a:solidFill>
              <a:prstDash val="solid"/>
              <a:round/>
            </a:ln>
          </p:spPr>
          <p:txBody>
            <a:bodyPr/>
            <a:lstStyle/>
            <a:p>
              <a:endParaRPr lang="es-ES"/>
            </a:p>
          </p:txBody>
        </p:sp>
        <p:sp>
          <p:nvSpPr>
            <p:cNvPr id="30" name="TextBox 30"/>
            <p:cNvSpPr txBox="1"/>
            <p:nvPr/>
          </p:nvSpPr>
          <p:spPr>
            <a:xfrm>
              <a:off x="0" y="-114300"/>
              <a:ext cx="1894849" cy="880256"/>
            </a:xfrm>
            <a:prstGeom prst="rect">
              <a:avLst/>
            </a:prstGeom>
          </p:spPr>
          <p:txBody>
            <a:bodyPr lIns="28830" tIns="28830" rIns="28830" bIns="28830" rtlCol="0" anchor="ctr"/>
            <a:lstStyle/>
            <a:p>
              <a:pPr algn="ctr">
                <a:lnSpc>
                  <a:spcPts val="2050"/>
                </a:lnSpc>
              </a:pPr>
              <a:endParaRPr/>
            </a:p>
          </p:txBody>
        </p:sp>
      </p:grpSp>
      <p:sp>
        <p:nvSpPr>
          <p:cNvPr id="31" name="TextBox 31"/>
          <p:cNvSpPr txBox="1"/>
          <p:nvPr/>
        </p:nvSpPr>
        <p:spPr>
          <a:xfrm>
            <a:off x="6352184" y="5696096"/>
            <a:ext cx="2201523" cy="1065934"/>
          </a:xfrm>
          <a:prstGeom prst="rect">
            <a:avLst/>
          </a:prstGeom>
        </p:spPr>
        <p:txBody>
          <a:bodyPr lIns="0" tIns="0" rIns="0" bIns="0" rtlCol="0" anchor="t">
            <a:spAutoFit/>
          </a:bodyPr>
          <a:lstStyle/>
          <a:p>
            <a:pPr algn="ctr">
              <a:lnSpc>
                <a:spcPts val="2020"/>
              </a:lnSpc>
            </a:pPr>
            <a:r>
              <a:rPr lang="en-US" sz="1443" b="1">
                <a:solidFill>
                  <a:srgbClr val="000000"/>
                </a:solidFill>
                <a:latin typeface="Agrandir Grand Bold"/>
                <a:ea typeface="Agrandir Grand Bold"/>
                <a:cs typeface="Agrandir Grand Bold"/>
                <a:sym typeface="Agrandir Grand Bold"/>
              </a:rPr>
              <a:t>LA ORGANIZACIÓN Y EJECUCIÓN DEL TRABAJO</a:t>
            </a:r>
          </a:p>
        </p:txBody>
      </p:sp>
      <p:sp>
        <p:nvSpPr>
          <p:cNvPr id="32" name="TextBox 32"/>
          <p:cNvSpPr txBox="1"/>
          <p:nvPr/>
        </p:nvSpPr>
        <p:spPr>
          <a:xfrm>
            <a:off x="6258835" y="7093423"/>
            <a:ext cx="2646640" cy="1784908"/>
          </a:xfrm>
          <a:prstGeom prst="rect">
            <a:avLst/>
          </a:prstGeom>
        </p:spPr>
        <p:txBody>
          <a:bodyPr lIns="0" tIns="0" rIns="0" bIns="0" rtlCol="0" anchor="t">
            <a:spAutoFit/>
          </a:bodyPr>
          <a:lstStyle/>
          <a:p>
            <a:pPr marL="270038" lvl="1" indent="-135019" algn="l">
              <a:lnSpc>
                <a:spcPts val="1751"/>
              </a:lnSpc>
              <a:buFont typeface="Arial"/>
              <a:buChar char="•"/>
            </a:pPr>
            <a:r>
              <a:rPr lang="en-US" sz="1250">
                <a:solidFill>
                  <a:srgbClr val="000000"/>
                </a:solidFill>
                <a:latin typeface="Agrandir"/>
                <a:ea typeface="Agrandir"/>
                <a:cs typeface="Agrandir"/>
                <a:sym typeface="Agrandir"/>
              </a:rPr>
              <a:t>Comprende aspectos como la carga de trabajo, la asignación de tareas y la complejidad de estas, las oportunidades de desarrollo profesional, el trabajo por turnos, la exigencia física, el manejo de maquinaria, etc.</a:t>
            </a:r>
          </a:p>
        </p:txBody>
      </p:sp>
      <p:grpSp>
        <p:nvGrpSpPr>
          <p:cNvPr id="33" name="Group 33"/>
          <p:cNvGrpSpPr/>
          <p:nvPr/>
        </p:nvGrpSpPr>
        <p:grpSpPr>
          <a:xfrm>
            <a:off x="9270456" y="6584612"/>
            <a:ext cx="2870778" cy="2704490"/>
            <a:chOff x="0" y="0"/>
            <a:chExt cx="2187863" cy="2061133"/>
          </a:xfrm>
        </p:grpSpPr>
        <p:sp>
          <p:nvSpPr>
            <p:cNvPr id="34" name="Freeform 34"/>
            <p:cNvSpPr/>
            <p:nvPr/>
          </p:nvSpPr>
          <p:spPr>
            <a:xfrm>
              <a:off x="0" y="0"/>
              <a:ext cx="2187863" cy="2061133"/>
            </a:xfrm>
            <a:custGeom>
              <a:avLst/>
              <a:gdLst/>
              <a:ahLst/>
              <a:cxnLst/>
              <a:rect l="l" t="t" r="r" b="b"/>
              <a:pathLst>
                <a:path w="2187863" h="2061133">
                  <a:moveTo>
                    <a:pt x="62026" y="0"/>
                  </a:moveTo>
                  <a:lnTo>
                    <a:pt x="2125837" y="0"/>
                  </a:lnTo>
                  <a:cubicBezTo>
                    <a:pt x="2142287" y="0"/>
                    <a:pt x="2158064" y="6535"/>
                    <a:pt x="2169696" y="18167"/>
                  </a:cubicBezTo>
                  <a:cubicBezTo>
                    <a:pt x="2181328" y="29799"/>
                    <a:pt x="2187863" y="45576"/>
                    <a:pt x="2187863" y="62026"/>
                  </a:cubicBezTo>
                  <a:lnTo>
                    <a:pt x="2187863" y="1999106"/>
                  </a:lnTo>
                  <a:cubicBezTo>
                    <a:pt x="2187863" y="2015557"/>
                    <a:pt x="2181328" y="2031334"/>
                    <a:pt x="2169696" y="2042966"/>
                  </a:cubicBezTo>
                  <a:cubicBezTo>
                    <a:pt x="2158064" y="2054598"/>
                    <a:pt x="2142287" y="2061133"/>
                    <a:pt x="2125837" y="2061133"/>
                  </a:cubicBezTo>
                  <a:lnTo>
                    <a:pt x="62026" y="2061133"/>
                  </a:lnTo>
                  <a:cubicBezTo>
                    <a:pt x="45576" y="2061133"/>
                    <a:pt x="29799" y="2054598"/>
                    <a:pt x="18167" y="2042966"/>
                  </a:cubicBezTo>
                  <a:cubicBezTo>
                    <a:pt x="6535" y="2031334"/>
                    <a:pt x="0" y="2015557"/>
                    <a:pt x="0" y="1999106"/>
                  </a:cubicBezTo>
                  <a:lnTo>
                    <a:pt x="0" y="62026"/>
                  </a:lnTo>
                  <a:cubicBezTo>
                    <a:pt x="0" y="45576"/>
                    <a:pt x="6535" y="29799"/>
                    <a:pt x="18167" y="18167"/>
                  </a:cubicBezTo>
                  <a:cubicBezTo>
                    <a:pt x="29799" y="6535"/>
                    <a:pt x="45576" y="0"/>
                    <a:pt x="62026" y="0"/>
                  </a:cubicBezTo>
                  <a:close/>
                </a:path>
              </a:pathLst>
            </a:custGeom>
            <a:solidFill>
              <a:srgbClr val="FCD9C3"/>
            </a:solidFill>
            <a:ln w="28575" cap="rnd">
              <a:solidFill>
                <a:srgbClr val="000000"/>
              </a:solidFill>
              <a:prstDash val="solid"/>
              <a:round/>
            </a:ln>
          </p:spPr>
          <p:txBody>
            <a:bodyPr/>
            <a:lstStyle/>
            <a:p>
              <a:endParaRPr lang="es-ES"/>
            </a:p>
          </p:txBody>
        </p:sp>
        <p:sp>
          <p:nvSpPr>
            <p:cNvPr id="35" name="TextBox 35"/>
            <p:cNvSpPr txBox="1"/>
            <p:nvPr/>
          </p:nvSpPr>
          <p:spPr>
            <a:xfrm>
              <a:off x="0" y="-114300"/>
              <a:ext cx="2187863" cy="2175433"/>
            </a:xfrm>
            <a:prstGeom prst="rect">
              <a:avLst/>
            </a:prstGeom>
          </p:spPr>
          <p:txBody>
            <a:bodyPr lIns="31021" tIns="31021" rIns="31021" bIns="31021" rtlCol="0" anchor="ctr"/>
            <a:lstStyle/>
            <a:p>
              <a:pPr algn="ctr">
                <a:lnSpc>
                  <a:spcPts val="2050"/>
                </a:lnSpc>
              </a:pPr>
              <a:endParaRPr/>
            </a:p>
          </p:txBody>
        </p:sp>
      </p:grpSp>
      <p:grpSp>
        <p:nvGrpSpPr>
          <p:cNvPr id="36" name="Group 36"/>
          <p:cNvGrpSpPr/>
          <p:nvPr/>
        </p:nvGrpSpPr>
        <p:grpSpPr>
          <a:xfrm>
            <a:off x="9330536" y="5722830"/>
            <a:ext cx="2623223" cy="1017358"/>
            <a:chOff x="0" y="0"/>
            <a:chExt cx="1845626" cy="715784"/>
          </a:xfrm>
        </p:grpSpPr>
        <p:sp>
          <p:nvSpPr>
            <p:cNvPr id="37" name="Freeform 37"/>
            <p:cNvSpPr/>
            <p:nvPr/>
          </p:nvSpPr>
          <p:spPr>
            <a:xfrm>
              <a:off x="0" y="0"/>
              <a:ext cx="1845626" cy="715784"/>
            </a:xfrm>
            <a:custGeom>
              <a:avLst/>
              <a:gdLst/>
              <a:ahLst/>
              <a:cxnLst/>
              <a:rect l="l" t="t" r="r" b="b"/>
              <a:pathLst>
                <a:path w="1845626" h="715784">
                  <a:moveTo>
                    <a:pt x="286276" y="0"/>
                  </a:moveTo>
                  <a:lnTo>
                    <a:pt x="1559350" y="0"/>
                  </a:lnTo>
                  <a:cubicBezTo>
                    <a:pt x="1717455" y="0"/>
                    <a:pt x="1845626" y="128170"/>
                    <a:pt x="1845626" y="286276"/>
                  </a:cubicBezTo>
                  <a:lnTo>
                    <a:pt x="1845626" y="429508"/>
                  </a:lnTo>
                  <a:cubicBezTo>
                    <a:pt x="1845626" y="587614"/>
                    <a:pt x="1717455" y="715784"/>
                    <a:pt x="1559350" y="715784"/>
                  </a:cubicBezTo>
                  <a:lnTo>
                    <a:pt x="286276" y="715784"/>
                  </a:lnTo>
                  <a:cubicBezTo>
                    <a:pt x="128170" y="715784"/>
                    <a:pt x="0" y="587614"/>
                    <a:pt x="0" y="429508"/>
                  </a:cubicBezTo>
                  <a:lnTo>
                    <a:pt x="0" y="286276"/>
                  </a:lnTo>
                  <a:cubicBezTo>
                    <a:pt x="0" y="128170"/>
                    <a:pt x="128170" y="0"/>
                    <a:pt x="286276" y="0"/>
                  </a:cubicBezTo>
                  <a:close/>
                </a:path>
              </a:pathLst>
            </a:custGeom>
            <a:solidFill>
              <a:srgbClr val="FFFFFF"/>
            </a:solidFill>
            <a:ln w="19050" cap="rnd">
              <a:solidFill>
                <a:srgbClr val="000000"/>
              </a:solidFill>
              <a:prstDash val="solid"/>
              <a:round/>
            </a:ln>
          </p:spPr>
          <p:txBody>
            <a:bodyPr/>
            <a:lstStyle/>
            <a:p>
              <a:endParaRPr lang="es-ES"/>
            </a:p>
          </p:txBody>
        </p:sp>
        <p:sp>
          <p:nvSpPr>
            <p:cNvPr id="38" name="TextBox 38"/>
            <p:cNvSpPr txBox="1"/>
            <p:nvPr/>
          </p:nvSpPr>
          <p:spPr>
            <a:xfrm>
              <a:off x="0" y="-114300"/>
              <a:ext cx="1845626" cy="830084"/>
            </a:xfrm>
            <a:prstGeom prst="rect">
              <a:avLst/>
            </a:prstGeom>
          </p:spPr>
          <p:txBody>
            <a:bodyPr lIns="28830" tIns="28830" rIns="28830" bIns="28830" rtlCol="0" anchor="ctr"/>
            <a:lstStyle/>
            <a:p>
              <a:pPr algn="ctr">
                <a:lnSpc>
                  <a:spcPts val="2050"/>
                </a:lnSpc>
              </a:pPr>
              <a:endParaRPr/>
            </a:p>
          </p:txBody>
        </p:sp>
      </p:grpSp>
      <p:sp>
        <p:nvSpPr>
          <p:cNvPr id="39" name="TextBox 39"/>
          <p:cNvSpPr txBox="1"/>
          <p:nvPr/>
        </p:nvSpPr>
        <p:spPr>
          <a:xfrm>
            <a:off x="9672433" y="5918094"/>
            <a:ext cx="1939430" cy="560155"/>
          </a:xfrm>
          <a:prstGeom prst="rect">
            <a:avLst/>
          </a:prstGeom>
        </p:spPr>
        <p:txBody>
          <a:bodyPr lIns="0" tIns="0" rIns="0" bIns="0" rtlCol="0" anchor="t">
            <a:spAutoFit/>
          </a:bodyPr>
          <a:lstStyle/>
          <a:p>
            <a:pPr algn="ctr">
              <a:lnSpc>
                <a:spcPts val="2096"/>
              </a:lnSpc>
            </a:pPr>
            <a:r>
              <a:rPr lang="en-US" sz="1497" b="1">
                <a:solidFill>
                  <a:srgbClr val="000000"/>
                </a:solidFill>
                <a:latin typeface="Agrandir Grand Ultra-Bold"/>
                <a:ea typeface="Agrandir Grand Ultra-Bold"/>
                <a:cs typeface="Agrandir Grand Ultra-Bold"/>
                <a:sym typeface="Agrandir Grand Ultra-Bold"/>
              </a:rPr>
              <a:t>EL HORARIO LABORAL</a:t>
            </a:r>
          </a:p>
        </p:txBody>
      </p:sp>
      <p:sp>
        <p:nvSpPr>
          <p:cNvPr id="40" name="TextBox 40"/>
          <p:cNvSpPr txBox="1"/>
          <p:nvPr/>
        </p:nvSpPr>
        <p:spPr>
          <a:xfrm>
            <a:off x="9377082" y="7333696"/>
            <a:ext cx="2777687" cy="905144"/>
          </a:xfrm>
          <a:prstGeom prst="rect">
            <a:avLst/>
          </a:prstGeom>
        </p:spPr>
        <p:txBody>
          <a:bodyPr lIns="0" tIns="0" rIns="0" bIns="0" rtlCol="0" anchor="t">
            <a:spAutoFit/>
          </a:bodyPr>
          <a:lstStyle/>
          <a:p>
            <a:pPr marL="270038" lvl="1" indent="-135019" algn="l">
              <a:lnSpc>
                <a:spcPts val="1751"/>
              </a:lnSpc>
              <a:buFont typeface="Arial"/>
              <a:buChar char="•"/>
            </a:pPr>
            <a:r>
              <a:rPr lang="en-US" sz="1250">
                <a:solidFill>
                  <a:srgbClr val="000000"/>
                </a:solidFill>
                <a:latin typeface="Agrandir"/>
                <a:ea typeface="Agrandir"/>
                <a:cs typeface="Agrandir"/>
                <a:sym typeface="Agrandir"/>
              </a:rPr>
              <a:t>Que incluye las horas de inicio y finalización de la jornada laboral, los días laborales, las vacaciones,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sp>
        <p:nvSpPr>
          <p:cNvPr id="2" name="Freeform 2"/>
          <p:cNvSpPr/>
          <p:nvPr/>
        </p:nvSpPr>
        <p:spPr>
          <a:xfrm>
            <a:off x="3429669" y="3033103"/>
            <a:ext cx="11104294" cy="5935313"/>
          </a:xfrm>
          <a:custGeom>
            <a:avLst/>
            <a:gdLst/>
            <a:ahLst/>
            <a:cxnLst/>
            <a:rect l="l" t="t" r="r" b="b"/>
            <a:pathLst>
              <a:path w="11104294" h="5935313">
                <a:moveTo>
                  <a:pt x="0" y="0"/>
                </a:moveTo>
                <a:lnTo>
                  <a:pt x="11104294" y="0"/>
                </a:lnTo>
                <a:lnTo>
                  <a:pt x="11104294" y="5935313"/>
                </a:lnTo>
                <a:lnTo>
                  <a:pt x="0" y="5935313"/>
                </a:lnTo>
                <a:lnTo>
                  <a:pt x="0" y="0"/>
                </a:lnTo>
                <a:close/>
              </a:path>
            </a:pathLst>
          </a:custGeom>
          <a:blipFill>
            <a:blip r:embed="rId2"/>
            <a:stretch>
              <a:fillRect/>
            </a:stretch>
          </a:blipFill>
        </p:spPr>
        <p:txBody>
          <a:bodyPr/>
          <a:lstStyle/>
          <a:p>
            <a:endParaRPr lang="es-ES"/>
          </a:p>
        </p:txBody>
      </p:sp>
      <p:sp>
        <p:nvSpPr>
          <p:cNvPr id="3" name="Freeform 3"/>
          <p:cNvSpPr/>
          <p:nvPr/>
        </p:nvSpPr>
        <p:spPr>
          <a:xfrm rot="9158864">
            <a:off x="-3263108" y="-1656060"/>
            <a:ext cx="12537826" cy="4482273"/>
          </a:xfrm>
          <a:custGeom>
            <a:avLst/>
            <a:gdLst/>
            <a:ahLst/>
            <a:cxnLst/>
            <a:rect l="l" t="t" r="r" b="b"/>
            <a:pathLst>
              <a:path w="12537826" h="4482273">
                <a:moveTo>
                  <a:pt x="0" y="0"/>
                </a:moveTo>
                <a:lnTo>
                  <a:pt x="12537827" y="0"/>
                </a:lnTo>
                <a:lnTo>
                  <a:pt x="12537827" y="4482273"/>
                </a:lnTo>
                <a:lnTo>
                  <a:pt x="0" y="4482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0" y="584080"/>
            <a:ext cx="17963632" cy="4237990"/>
          </a:xfrm>
          <a:prstGeom prst="rect">
            <a:avLst/>
          </a:prstGeom>
        </p:spPr>
        <p:txBody>
          <a:bodyPr lIns="0" tIns="0" rIns="0" bIns="0" rtlCol="0" anchor="t">
            <a:spAutoFit/>
          </a:bodyPr>
          <a:lstStyle/>
          <a:p>
            <a:pPr algn="ctr">
              <a:lnSpc>
                <a:spcPts val="6440"/>
              </a:lnSpc>
            </a:pPr>
            <a:r>
              <a:rPr lang="en-US" sz="4600" b="1">
                <a:solidFill>
                  <a:srgbClr val="000000"/>
                </a:solidFill>
                <a:latin typeface="Open Sans Bold"/>
                <a:ea typeface="Open Sans Bold"/>
                <a:cs typeface="Open Sans Bold"/>
                <a:sym typeface="Open Sans Bold"/>
              </a:rPr>
              <a:t> Cómo podemos imaginar, estas condiciones tienen unas repercusiones, positivas o negativas, sobre el bienestar y la salud de las trabajadoras y trabajadores.</a:t>
            </a:r>
          </a:p>
          <a:p>
            <a:pPr algn="ctr">
              <a:lnSpc>
                <a:spcPts val="7279"/>
              </a:lnSpc>
            </a:pPr>
            <a:r>
              <a:rPr lang="en-US" sz="5199" b="1">
                <a:solidFill>
                  <a:srgbClr val="000000"/>
                </a:solidFill>
                <a:latin typeface="Open Sans Bold"/>
                <a:ea typeface="Open Sans Bold"/>
                <a:cs typeface="Open Sans Bold"/>
                <a:sym typeface="Open Sans Bold"/>
              </a:rPr>
              <a:t> </a:t>
            </a:r>
          </a:p>
          <a:p>
            <a:pPr algn="ctr">
              <a:lnSpc>
                <a:spcPts val="7279"/>
              </a:lnSpc>
            </a:pPr>
            <a:endParaRPr lang="en-US" sz="5199" b="1">
              <a:solidFill>
                <a:srgbClr val="000000"/>
              </a:solidFill>
              <a:latin typeface="Open Sans Bold"/>
              <a:ea typeface="Open Sans Bold"/>
              <a:cs typeface="Open Sans Bold"/>
              <a:sym typeface="Open Sans Bold"/>
            </a:endParaRPr>
          </a:p>
        </p:txBody>
      </p:sp>
      <p:sp>
        <p:nvSpPr>
          <p:cNvPr id="5" name="Freeform 5"/>
          <p:cNvSpPr/>
          <p:nvPr/>
        </p:nvSpPr>
        <p:spPr>
          <a:xfrm rot="-2861931">
            <a:off x="11161497" y="5076382"/>
            <a:ext cx="12537826" cy="4482273"/>
          </a:xfrm>
          <a:custGeom>
            <a:avLst/>
            <a:gdLst/>
            <a:ahLst/>
            <a:cxnLst/>
            <a:rect l="l" t="t" r="r" b="b"/>
            <a:pathLst>
              <a:path w="12537826" h="4482273">
                <a:moveTo>
                  <a:pt x="0" y="0"/>
                </a:moveTo>
                <a:lnTo>
                  <a:pt x="12537826" y="0"/>
                </a:lnTo>
                <a:lnTo>
                  <a:pt x="12537826" y="4482273"/>
                </a:lnTo>
                <a:lnTo>
                  <a:pt x="0" y="4482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5A8FF"/>
        </a:solidFill>
        <a:effectLst/>
      </p:bgPr>
    </p:bg>
    <p:spTree>
      <p:nvGrpSpPr>
        <p:cNvPr id="1" name=""/>
        <p:cNvGrpSpPr/>
        <p:nvPr/>
      </p:nvGrpSpPr>
      <p:grpSpPr>
        <a:xfrm>
          <a:off x="0" y="0"/>
          <a:ext cx="0" cy="0"/>
          <a:chOff x="0" y="0"/>
          <a:chExt cx="0" cy="0"/>
        </a:xfrm>
      </p:grpSpPr>
      <p:grpSp>
        <p:nvGrpSpPr>
          <p:cNvPr id="2" name="Group 2"/>
          <p:cNvGrpSpPr/>
          <p:nvPr/>
        </p:nvGrpSpPr>
        <p:grpSpPr>
          <a:xfrm>
            <a:off x="338913" y="263723"/>
            <a:ext cx="17727983" cy="9759554"/>
            <a:chOff x="0" y="0"/>
            <a:chExt cx="116579815" cy="64179156"/>
          </a:xfrm>
        </p:grpSpPr>
        <p:sp>
          <p:nvSpPr>
            <p:cNvPr id="3" name="Freeform 3"/>
            <p:cNvSpPr/>
            <p:nvPr/>
          </p:nvSpPr>
          <p:spPr>
            <a:xfrm>
              <a:off x="72390" y="72390"/>
              <a:ext cx="116435029" cy="64034376"/>
            </a:xfrm>
            <a:custGeom>
              <a:avLst/>
              <a:gdLst/>
              <a:ahLst/>
              <a:cxnLst/>
              <a:rect l="l" t="t" r="r" b="b"/>
              <a:pathLst>
                <a:path w="116435029" h="64034376">
                  <a:moveTo>
                    <a:pt x="0" y="0"/>
                  </a:moveTo>
                  <a:lnTo>
                    <a:pt x="116435029" y="0"/>
                  </a:lnTo>
                  <a:lnTo>
                    <a:pt x="116435029" y="64034376"/>
                  </a:lnTo>
                  <a:lnTo>
                    <a:pt x="0" y="64034376"/>
                  </a:lnTo>
                  <a:lnTo>
                    <a:pt x="0" y="0"/>
                  </a:lnTo>
                  <a:close/>
                </a:path>
              </a:pathLst>
            </a:custGeom>
            <a:solidFill>
              <a:srgbClr val="FFEFAC"/>
            </a:solidFill>
          </p:spPr>
          <p:txBody>
            <a:bodyPr/>
            <a:lstStyle/>
            <a:p>
              <a:endParaRPr lang="es-ES"/>
            </a:p>
          </p:txBody>
        </p:sp>
        <p:sp>
          <p:nvSpPr>
            <p:cNvPr id="4" name="Freeform 4"/>
            <p:cNvSpPr/>
            <p:nvPr/>
          </p:nvSpPr>
          <p:spPr>
            <a:xfrm>
              <a:off x="0" y="0"/>
              <a:ext cx="116579811" cy="64179159"/>
            </a:xfrm>
            <a:custGeom>
              <a:avLst/>
              <a:gdLst/>
              <a:ahLst/>
              <a:cxnLst/>
              <a:rect l="l" t="t" r="r" b="b"/>
              <a:pathLst>
                <a:path w="116579811" h="64179159">
                  <a:moveTo>
                    <a:pt x="116435039" y="64034374"/>
                  </a:moveTo>
                  <a:lnTo>
                    <a:pt x="116579811" y="64034374"/>
                  </a:lnTo>
                  <a:lnTo>
                    <a:pt x="116579811" y="64179159"/>
                  </a:lnTo>
                  <a:lnTo>
                    <a:pt x="116435039" y="64179159"/>
                  </a:lnTo>
                  <a:lnTo>
                    <a:pt x="116435039" y="64034374"/>
                  </a:lnTo>
                  <a:close/>
                  <a:moveTo>
                    <a:pt x="0" y="144780"/>
                  </a:moveTo>
                  <a:lnTo>
                    <a:pt x="144780" y="144780"/>
                  </a:lnTo>
                  <a:lnTo>
                    <a:pt x="144780" y="64034374"/>
                  </a:lnTo>
                  <a:lnTo>
                    <a:pt x="0" y="64034374"/>
                  </a:lnTo>
                  <a:lnTo>
                    <a:pt x="0" y="144780"/>
                  </a:lnTo>
                  <a:close/>
                  <a:moveTo>
                    <a:pt x="0" y="64034374"/>
                  </a:moveTo>
                  <a:lnTo>
                    <a:pt x="144780" y="64034374"/>
                  </a:lnTo>
                  <a:lnTo>
                    <a:pt x="144780" y="64179159"/>
                  </a:lnTo>
                  <a:lnTo>
                    <a:pt x="0" y="64179159"/>
                  </a:lnTo>
                  <a:lnTo>
                    <a:pt x="0" y="64034374"/>
                  </a:lnTo>
                  <a:close/>
                  <a:moveTo>
                    <a:pt x="116435039" y="144780"/>
                  </a:moveTo>
                  <a:lnTo>
                    <a:pt x="116579811" y="144780"/>
                  </a:lnTo>
                  <a:lnTo>
                    <a:pt x="116579811" y="64034374"/>
                  </a:lnTo>
                  <a:lnTo>
                    <a:pt x="116435039" y="64034374"/>
                  </a:lnTo>
                  <a:lnTo>
                    <a:pt x="116435039" y="144780"/>
                  </a:lnTo>
                  <a:close/>
                  <a:moveTo>
                    <a:pt x="144780" y="64034374"/>
                  </a:moveTo>
                  <a:lnTo>
                    <a:pt x="116435039" y="64034374"/>
                  </a:lnTo>
                  <a:lnTo>
                    <a:pt x="116435039" y="64179159"/>
                  </a:lnTo>
                  <a:lnTo>
                    <a:pt x="144780" y="64179159"/>
                  </a:lnTo>
                  <a:lnTo>
                    <a:pt x="144780" y="64034374"/>
                  </a:lnTo>
                  <a:close/>
                  <a:moveTo>
                    <a:pt x="116435039" y="0"/>
                  </a:moveTo>
                  <a:lnTo>
                    <a:pt x="116579811" y="0"/>
                  </a:lnTo>
                  <a:lnTo>
                    <a:pt x="116579811" y="144780"/>
                  </a:lnTo>
                  <a:lnTo>
                    <a:pt x="116435039" y="144780"/>
                  </a:lnTo>
                  <a:lnTo>
                    <a:pt x="116435039" y="0"/>
                  </a:lnTo>
                  <a:close/>
                  <a:moveTo>
                    <a:pt x="0" y="0"/>
                  </a:moveTo>
                  <a:lnTo>
                    <a:pt x="144780" y="0"/>
                  </a:lnTo>
                  <a:lnTo>
                    <a:pt x="144780" y="144780"/>
                  </a:lnTo>
                  <a:lnTo>
                    <a:pt x="0" y="144780"/>
                  </a:lnTo>
                  <a:lnTo>
                    <a:pt x="0" y="0"/>
                  </a:lnTo>
                  <a:close/>
                  <a:moveTo>
                    <a:pt x="144780" y="0"/>
                  </a:moveTo>
                  <a:lnTo>
                    <a:pt x="116435039" y="0"/>
                  </a:lnTo>
                  <a:lnTo>
                    <a:pt x="116435039" y="144780"/>
                  </a:lnTo>
                  <a:lnTo>
                    <a:pt x="144780" y="144780"/>
                  </a:lnTo>
                  <a:lnTo>
                    <a:pt x="144780" y="0"/>
                  </a:lnTo>
                  <a:close/>
                </a:path>
              </a:pathLst>
            </a:custGeom>
            <a:solidFill>
              <a:srgbClr val="000000"/>
            </a:solidFill>
          </p:spPr>
          <p:txBody>
            <a:bodyPr/>
            <a:lstStyle/>
            <a:p>
              <a:endParaRPr lang="es-ES"/>
            </a:p>
          </p:txBody>
        </p:sp>
      </p:grpSp>
      <p:grpSp>
        <p:nvGrpSpPr>
          <p:cNvPr id="5" name="Group 5"/>
          <p:cNvGrpSpPr/>
          <p:nvPr/>
        </p:nvGrpSpPr>
        <p:grpSpPr>
          <a:xfrm>
            <a:off x="687710" y="555410"/>
            <a:ext cx="17030390" cy="9176181"/>
            <a:chOff x="0" y="0"/>
            <a:chExt cx="114539487" cy="61715268"/>
          </a:xfrm>
        </p:grpSpPr>
        <p:sp>
          <p:nvSpPr>
            <p:cNvPr id="6" name="Freeform 6"/>
            <p:cNvSpPr/>
            <p:nvPr/>
          </p:nvSpPr>
          <p:spPr>
            <a:xfrm>
              <a:off x="72390" y="72390"/>
              <a:ext cx="114394707" cy="61570489"/>
            </a:xfrm>
            <a:custGeom>
              <a:avLst/>
              <a:gdLst/>
              <a:ahLst/>
              <a:cxnLst/>
              <a:rect l="l" t="t" r="r" b="b"/>
              <a:pathLst>
                <a:path w="114394707" h="61570489">
                  <a:moveTo>
                    <a:pt x="0" y="0"/>
                  </a:moveTo>
                  <a:lnTo>
                    <a:pt x="114394707" y="0"/>
                  </a:lnTo>
                  <a:lnTo>
                    <a:pt x="114394707" y="61570489"/>
                  </a:lnTo>
                  <a:lnTo>
                    <a:pt x="0" y="61570489"/>
                  </a:lnTo>
                  <a:lnTo>
                    <a:pt x="0" y="0"/>
                  </a:lnTo>
                  <a:close/>
                </a:path>
              </a:pathLst>
            </a:custGeom>
            <a:solidFill>
              <a:srgbClr val="FFFFFF"/>
            </a:solidFill>
          </p:spPr>
          <p:txBody>
            <a:bodyPr/>
            <a:lstStyle/>
            <a:p>
              <a:endParaRPr lang="es-ES"/>
            </a:p>
          </p:txBody>
        </p:sp>
        <p:sp>
          <p:nvSpPr>
            <p:cNvPr id="7" name="Freeform 7"/>
            <p:cNvSpPr/>
            <p:nvPr/>
          </p:nvSpPr>
          <p:spPr>
            <a:xfrm>
              <a:off x="0" y="0"/>
              <a:ext cx="114539489" cy="61715266"/>
            </a:xfrm>
            <a:custGeom>
              <a:avLst/>
              <a:gdLst/>
              <a:ahLst/>
              <a:cxnLst/>
              <a:rect l="l" t="t" r="r" b="b"/>
              <a:pathLst>
                <a:path w="114539489" h="61715266">
                  <a:moveTo>
                    <a:pt x="114394704" y="61570487"/>
                  </a:moveTo>
                  <a:lnTo>
                    <a:pt x="114539489" y="61570487"/>
                  </a:lnTo>
                  <a:lnTo>
                    <a:pt x="114539489" y="61715266"/>
                  </a:lnTo>
                  <a:lnTo>
                    <a:pt x="114394704" y="61715266"/>
                  </a:lnTo>
                  <a:lnTo>
                    <a:pt x="114394704" y="61570487"/>
                  </a:lnTo>
                  <a:close/>
                  <a:moveTo>
                    <a:pt x="0" y="144780"/>
                  </a:moveTo>
                  <a:lnTo>
                    <a:pt x="144780" y="144780"/>
                  </a:lnTo>
                  <a:lnTo>
                    <a:pt x="144780" y="61570487"/>
                  </a:lnTo>
                  <a:lnTo>
                    <a:pt x="0" y="61570487"/>
                  </a:lnTo>
                  <a:lnTo>
                    <a:pt x="0" y="144780"/>
                  </a:lnTo>
                  <a:close/>
                  <a:moveTo>
                    <a:pt x="0" y="61570487"/>
                  </a:moveTo>
                  <a:lnTo>
                    <a:pt x="144780" y="61570487"/>
                  </a:lnTo>
                  <a:lnTo>
                    <a:pt x="144780" y="61715266"/>
                  </a:lnTo>
                  <a:lnTo>
                    <a:pt x="0" y="61715266"/>
                  </a:lnTo>
                  <a:lnTo>
                    <a:pt x="0" y="61570487"/>
                  </a:lnTo>
                  <a:close/>
                  <a:moveTo>
                    <a:pt x="114394704" y="144780"/>
                  </a:moveTo>
                  <a:lnTo>
                    <a:pt x="114539489" y="144780"/>
                  </a:lnTo>
                  <a:lnTo>
                    <a:pt x="114539489" y="61570487"/>
                  </a:lnTo>
                  <a:lnTo>
                    <a:pt x="114394704" y="61570487"/>
                  </a:lnTo>
                  <a:lnTo>
                    <a:pt x="114394704" y="144780"/>
                  </a:lnTo>
                  <a:close/>
                  <a:moveTo>
                    <a:pt x="144780" y="61570487"/>
                  </a:moveTo>
                  <a:lnTo>
                    <a:pt x="114394704" y="61570487"/>
                  </a:lnTo>
                  <a:lnTo>
                    <a:pt x="114394704" y="61715266"/>
                  </a:lnTo>
                  <a:lnTo>
                    <a:pt x="144780" y="61715266"/>
                  </a:lnTo>
                  <a:lnTo>
                    <a:pt x="144780" y="61570487"/>
                  </a:lnTo>
                  <a:close/>
                  <a:moveTo>
                    <a:pt x="114394704" y="0"/>
                  </a:moveTo>
                  <a:lnTo>
                    <a:pt x="114539489" y="0"/>
                  </a:lnTo>
                  <a:lnTo>
                    <a:pt x="114539489" y="144780"/>
                  </a:lnTo>
                  <a:lnTo>
                    <a:pt x="114394704" y="144780"/>
                  </a:lnTo>
                  <a:lnTo>
                    <a:pt x="114394704" y="0"/>
                  </a:lnTo>
                  <a:close/>
                  <a:moveTo>
                    <a:pt x="0" y="0"/>
                  </a:moveTo>
                  <a:lnTo>
                    <a:pt x="144780" y="0"/>
                  </a:lnTo>
                  <a:lnTo>
                    <a:pt x="144780" y="144780"/>
                  </a:lnTo>
                  <a:lnTo>
                    <a:pt x="0" y="144780"/>
                  </a:lnTo>
                  <a:lnTo>
                    <a:pt x="0" y="0"/>
                  </a:lnTo>
                  <a:close/>
                  <a:moveTo>
                    <a:pt x="144780" y="0"/>
                  </a:moveTo>
                  <a:lnTo>
                    <a:pt x="114394704" y="0"/>
                  </a:lnTo>
                  <a:lnTo>
                    <a:pt x="114394704" y="144780"/>
                  </a:lnTo>
                  <a:lnTo>
                    <a:pt x="144780" y="144780"/>
                  </a:lnTo>
                  <a:lnTo>
                    <a:pt x="144780" y="0"/>
                  </a:lnTo>
                  <a:close/>
                </a:path>
              </a:pathLst>
            </a:custGeom>
            <a:solidFill>
              <a:srgbClr val="000000"/>
            </a:solidFill>
          </p:spPr>
          <p:txBody>
            <a:bodyPr/>
            <a:lstStyle/>
            <a:p>
              <a:endParaRPr lang="es-ES"/>
            </a:p>
          </p:txBody>
        </p:sp>
      </p:grpSp>
      <p:grpSp>
        <p:nvGrpSpPr>
          <p:cNvPr id="8" name="Group 8"/>
          <p:cNvGrpSpPr/>
          <p:nvPr/>
        </p:nvGrpSpPr>
        <p:grpSpPr>
          <a:xfrm>
            <a:off x="1028700" y="2451463"/>
            <a:ext cx="7930605" cy="3354729"/>
            <a:chOff x="0" y="0"/>
            <a:chExt cx="3780246" cy="1599084"/>
          </a:xfrm>
        </p:grpSpPr>
        <p:sp>
          <p:nvSpPr>
            <p:cNvPr id="9" name="Freeform 9"/>
            <p:cNvSpPr/>
            <p:nvPr/>
          </p:nvSpPr>
          <p:spPr>
            <a:xfrm>
              <a:off x="80010" y="80010"/>
              <a:ext cx="3687536" cy="1506374"/>
            </a:xfrm>
            <a:custGeom>
              <a:avLst/>
              <a:gdLst/>
              <a:ahLst/>
              <a:cxnLst/>
              <a:rect l="l" t="t" r="r" b="b"/>
              <a:pathLst>
                <a:path w="3687536" h="1506374">
                  <a:moveTo>
                    <a:pt x="0" y="1451764"/>
                  </a:moveTo>
                  <a:lnTo>
                    <a:pt x="0" y="1506374"/>
                  </a:lnTo>
                  <a:lnTo>
                    <a:pt x="3687536" y="1506374"/>
                  </a:lnTo>
                  <a:lnTo>
                    <a:pt x="3687536" y="0"/>
                  </a:lnTo>
                  <a:lnTo>
                    <a:pt x="3632926" y="0"/>
                  </a:lnTo>
                  <a:lnTo>
                    <a:pt x="3632926" y="1451764"/>
                  </a:lnTo>
                  <a:close/>
                </a:path>
              </a:pathLst>
            </a:custGeom>
            <a:solidFill>
              <a:srgbClr val="FFEFAC"/>
            </a:solidFill>
          </p:spPr>
          <p:txBody>
            <a:bodyPr/>
            <a:lstStyle/>
            <a:p>
              <a:endParaRPr lang="es-ES"/>
            </a:p>
          </p:txBody>
        </p:sp>
        <p:sp>
          <p:nvSpPr>
            <p:cNvPr id="10" name="Freeform 10"/>
            <p:cNvSpPr/>
            <p:nvPr/>
          </p:nvSpPr>
          <p:spPr>
            <a:xfrm>
              <a:off x="67310" y="67310"/>
              <a:ext cx="3712936" cy="1531774"/>
            </a:xfrm>
            <a:custGeom>
              <a:avLst/>
              <a:gdLst/>
              <a:ahLst/>
              <a:cxnLst/>
              <a:rect l="l" t="t" r="r" b="b"/>
              <a:pathLst>
                <a:path w="3712936" h="1531774">
                  <a:moveTo>
                    <a:pt x="3645626" y="0"/>
                  </a:moveTo>
                  <a:lnTo>
                    <a:pt x="3645626" y="12700"/>
                  </a:lnTo>
                  <a:lnTo>
                    <a:pt x="3700236" y="12700"/>
                  </a:lnTo>
                  <a:lnTo>
                    <a:pt x="3700236" y="1519074"/>
                  </a:lnTo>
                  <a:lnTo>
                    <a:pt x="12700" y="1519074"/>
                  </a:lnTo>
                  <a:lnTo>
                    <a:pt x="12700" y="1464464"/>
                  </a:lnTo>
                  <a:lnTo>
                    <a:pt x="0" y="1464464"/>
                  </a:lnTo>
                  <a:lnTo>
                    <a:pt x="0" y="1531774"/>
                  </a:lnTo>
                  <a:lnTo>
                    <a:pt x="3712936" y="1531774"/>
                  </a:lnTo>
                  <a:lnTo>
                    <a:pt x="3712936" y="0"/>
                  </a:lnTo>
                  <a:close/>
                </a:path>
              </a:pathLst>
            </a:custGeom>
            <a:solidFill>
              <a:srgbClr val="2B262E"/>
            </a:solidFill>
          </p:spPr>
          <p:txBody>
            <a:bodyPr/>
            <a:lstStyle/>
            <a:p>
              <a:endParaRPr lang="es-ES"/>
            </a:p>
          </p:txBody>
        </p:sp>
        <p:sp>
          <p:nvSpPr>
            <p:cNvPr id="11" name="Freeform 11"/>
            <p:cNvSpPr/>
            <p:nvPr/>
          </p:nvSpPr>
          <p:spPr>
            <a:xfrm>
              <a:off x="12700" y="12700"/>
              <a:ext cx="3687536" cy="1506374"/>
            </a:xfrm>
            <a:custGeom>
              <a:avLst/>
              <a:gdLst/>
              <a:ahLst/>
              <a:cxnLst/>
              <a:rect l="l" t="t" r="r" b="b"/>
              <a:pathLst>
                <a:path w="3687536" h="1506374">
                  <a:moveTo>
                    <a:pt x="0" y="0"/>
                  </a:moveTo>
                  <a:lnTo>
                    <a:pt x="3687536" y="0"/>
                  </a:lnTo>
                  <a:lnTo>
                    <a:pt x="3687536" y="1506374"/>
                  </a:lnTo>
                  <a:lnTo>
                    <a:pt x="0" y="1506374"/>
                  </a:lnTo>
                  <a:close/>
                </a:path>
              </a:pathLst>
            </a:custGeom>
            <a:solidFill>
              <a:srgbClr val="FFFFFF"/>
            </a:solidFill>
          </p:spPr>
          <p:txBody>
            <a:bodyPr/>
            <a:lstStyle/>
            <a:p>
              <a:endParaRPr lang="es-ES"/>
            </a:p>
          </p:txBody>
        </p:sp>
        <p:sp>
          <p:nvSpPr>
            <p:cNvPr id="12" name="Freeform 12"/>
            <p:cNvSpPr/>
            <p:nvPr/>
          </p:nvSpPr>
          <p:spPr>
            <a:xfrm>
              <a:off x="0" y="0"/>
              <a:ext cx="3712936" cy="1531774"/>
            </a:xfrm>
            <a:custGeom>
              <a:avLst/>
              <a:gdLst/>
              <a:ahLst/>
              <a:cxnLst/>
              <a:rect l="l" t="t" r="r" b="b"/>
              <a:pathLst>
                <a:path w="3712936" h="1531774">
                  <a:moveTo>
                    <a:pt x="80010" y="1531774"/>
                  </a:moveTo>
                  <a:lnTo>
                    <a:pt x="3712936" y="1531774"/>
                  </a:lnTo>
                  <a:lnTo>
                    <a:pt x="3712936" y="80010"/>
                  </a:lnTo>
                  <a:lnTo>
                    <a:pt x="3712936" y="67310"/>
                  </a:lnTo>
                  <a:lnTo>
                    <a:pt x="3712936" y="0"/>
                  </a:lnTo>
                  <a:lnTo>
                    <a:pt x="0" y="0"/>
                  </a:lnTo>
                  <a:lnTo>
                    <a:pt x="0" y="1531774"/>
                  </a:lnTo>
                  <a:lnTo>
                    <a:pt x="67310" y="1531774"/>
                  </a:lnTo>
                  <a:lnTo>
                    <a:pt x="80010" y="1531774"/>
                  </a:lnTo>
                  <a:close/>
                  <a:moveTo>
                    <a:pt x="12700" y="12700"/>
                  </a:moveTo>
                  <a:lnTo>
                    <a:pt x="3700236" y="12700"/>
                  </a:lnTo>
                  <a:lnTo>
                    <a:pt x="3700236" y="1519074"/>
                  </a:lnTo>
                  <a:lnTo>
                    <a:pt x="12700" y="1519074"/>
                  </a:lnTo>
                  <a:lnTo>
                    <a:pt x="12700" y="12700"/>
                  </a:lnTo>
                  <a:close/>
                </a:path>
              </a:pathLst>
            </a:custGeom>
            <a:solidFill>
              <a:srgbClr val="2B262E"/>
            </a:solidFill>
          </p:spPr>
          <p:txBody>
            <a:bodyPr/>
            <a:lstStyle/>
            <a:p>
              <a:endParaRPr lang="es-ES"/>
            </a:p>
          </p:txBody>
        </p:sp>
      </p:grpSp>
      <p:grpSp>
        <p:nvGrpSpPr>
          <p:cNvPr id="13" name="Group 13"/>
          <p:cNvGrpSpPr/>
          <p:nvPr/>
        </p:nvGrpSpPr>
        <p:grpSpPr>
          <a:xfrm>
            <a:off x="1055158" y="2476389"/>
            <a:ext cx="7736503" cy="891773"/>
            <a:chOff x="0" y="0"/>
            <a:chExt cx="2037597" cy="234870"/>
          </a:xfrm>
        </p:grpSpPr>
        <p:sp>
          <p:nvSpPr>
            <p:cNvPr id="14" name="Freeform 14"/>
            <p:cNvSpPr/>
            <p:nvPr/>
          </p:nvSpPr>
          <p:spPr>
            <a:xfrm>
              <a:off x="0" y="0"/>
              <a:ext cx="2037597" cy="234870"/>
            </a:xfrm>
            <a:custGeom>
              <a:avLst/>
              <a:gdLst/>
              <a:ahLst/>
              <a:cxnLst/>
              <a:rect l="l" t="t" r="r" b="b"/>
              <a:pathLst>
                <a:path w="2037597" h="234870">
                  <a:moveTo>
                    <a:pt x="0" y="0"/>
                  </a:moveTo>
                  <a:lnTo>
                    <a:pt x="2037597" y="0"/>
                  </a:lnTo>
                  <a:lnTo>
                    <a:pt x="2037597" y="234870"/>
                  </a:lnTo>
                  <a:lnTo>
                    <a:pt x="0" y="234870"/>
                  </a:lnTo>
                  <a:close/>
                </a:path>
              </a:pathLst>
            </a:custGeom>
            <a:solidFill>
              <a:srgbClr val="FFEFAC"/>
            </a:solidFill>
          </p:spPr>
          <p:txBody>
            <a:bodyPr/>
            <a:lstStyle/>
            <a:p>
              <a:endParaRPr lang="es-ES"/>
            </a:p>
          </p:txBody>
        </p:sp>
        <p:sp>
          <p:nvSpPr>
            <p:cNvPr id="15" name="TextBox 15"/>
            <p:cNvSpPr txBox="1"/>
            <p:nvPr/>
          </p:nvSpPr>
          <p:spPr>
            <a:xfrm>
              <a:off x="0" y="-47625"/>
              <a:ext cx="2037597" cy="282495"/>
            </a:xfrm>
            <a:prstGeom prst="rect">
              <a:avLst/>
            </a:prstGeom>
          </p:spPr>
          <p:txBody>
            <a:bodyPr lIns="50800" tIns="50800" rIns="50800" bIns="50800" rtlCol="0" anchor="ctr"/>
            <a:lstStyle/>
            <a:p>
              <a:pPr algn="ctr">
                <a:lnSpc>
                  <a:spcPts val="3084"/>
                </a:lnSpc>
              </a:pPr>
              <a:endParaRPr/>
            </a:p>
          </p:txBody>
        </p:sp>
      </p:grpSp>
      <p:grpSp>
        <p:nvGrpSpPr>
          <p:cNvPr id="16" name="Group 16"/>
          <p:cNvGrpSpPr/>
          <p:nvPr/>
        </p:nvGrpSpPr>
        <p:grpSpPr>
          <a:xfrm>
            <a:off x="1189352" y="3472936"/>
            <a:ext cx="7393320" cy="1966506"/>
            <a:chOff x="0" y="0"/>
            <a:chExt cx="1947212" cy="517928"/>
          </a:xfrm>
        </p:grpSpPr>
        <p:sp>
          <p:nvSpPr>
            <p:cNvPr id="17" name="Freeform 17"/>
            <p:cNvSpPr/>
            <p:nvPr/>
          </p:nvSpPr>
          <p:spPr>
            <a:xfrm>
              <a:off x="0" y="0"/>
              <a:ext cx="1947212" cy="517928"/>
            </a:xfrm>
            <a:custGeom>
              <a:avLst/>
              <a:gdLst/>
              <a:ahLst/>
              <a:cxnLst/>
              <a:rect l="l" t="t" r="r" b="b"/>
              <a:pathLst>
                <a:path w="1947212" h="517928">
                  <a:moveTo>
                    <a:pt x="0" y="0"/>
                  </a:moveTo>
                  <a:lnTo>
                    <a:pt x="1947212" y="0"/>
                  </a:lnTo>
                  <a:lnTo>
                    <a:pt x="1947212" y="517928"/>
                  </a:lnTo>
                  <a:lnTo>
                    <a:pt x="0" y="517928"/>
                  </a:lnTo>
                  <a:close/>
                </a:path>
              </a:pathLst>
            </a:custGeom>
            <a:solidFill>
              <a:srgbClr val="FFEFAC"/>
            </a:solidFill>
          </p:spPr>
          <p:txBody>
            <a:bodyPr/>
            <a:lstStyle/>
            <a:p>
              <a:endParaRPr lang="es-ES"/>
            </a:p>
          </p:txBody>
        </p:sp>
        <p:sp>
          <p:nvSpPr>
            <p:cNvPr id="18" name="TextBox 18"/>
            <p:cNvSpPr txBox="1"/>
            <p:nvPr/>
          </p:nvSpPr>
          <p:spPr>
            <a:xfrm>
              <a:off x="0" y="-47625"/>
              <a:ext cx="1947212" cy="565553"/>
            </a:xfrm>
            <a:prstGeom prst="rect">
              <a:avLst/>
            </a:prstGeom>
          </p:spPr>
          <p:txBody>
            <a:bodyPr lIns="50800" tIns="50800" rIns="50800" bIns="50800" rtlCol="0" anchor="ctr"/>
            <a:lstStyle/>
            <a:p>
              <a:pPr algn="ctr">
                <a:lnSpc>
                  <a:spcPts val="3084"/>
                </a:lnSpc>
              </a:pPr>
              <a:endParaRPr/>
            </a:p>
          </p:txBody>
        </p:sp>
      </p:grpSp>
      <p:grpSp>
        <p:nvGrpSpPr>
          <p:cNvPr id="19" name="Group 19"/>
          <p:cNvGrpSpPr/>
          <p:nvPr/>
        </p:nvGrpSpPr>
        <p:grpSpPr>
          <a:xfrm>
            <a:off x="1037852" y="6042142"/>
            <a:ext cx="7930605" cy="3354729"/>
            <a:chOff x="0" y="0"/>
            <a:chExt cx="3780246" cy="1599084"/>
          </a:xfrm>
        </p:grpSpPr>
        <p:sp>
          <p:nvSpPr>
            <p:cNvPr id="20" name="Freeform 20"/>
            <p:cNvSpPr/>
            <p:nvPr/>
          </p:nvSpPr>
          <p:spPr>
            <a:xfrm>
              <a:off x="80010" y="80010"/>
              <a:ext cx="3687536" cy="1506374"/>
            </a:xfrm>
            <a:custGeom>
              <a:avLst/>
              <a:gdLst/>
              <a:ahLst/>
              <a:cxnLst/>
              <a:rect l="l" t="t" r="r" b="b"/>
              <a:pathLst>
                <a:path w="3687536" h="1506374">
                  <a:moveTo>
                    <a:pt x="0" y="1451764"/>
                  </a:moveTo>
                  <a:lnTo>
                    <a:pt x="0" y="1506374"/>
                  </a:lnTo>
                  <a:lnTo>
                    <a:pt x="3687536" y="1506374"/>
                  </a:lnTo>
                  <a:lnTo>
                    <a:pt x="3687536" y="0"/>
                  </a:lnTo>
                  <a:lnTo>
                    <a:pt x="3632926" y="0"/>
                  </a:lnTo>
                  <a:lnTo>
                    <a:pt x="3632926" y="1451764"/>
                  </a:lnTo>
                  <a:close/>
                </a:path>
              </a:pathLst>
            </a:custGeom>
            <a:solidFill>
              <a:srgbClr val="FFB6E3"/>
            </a:solidFill>
          </p:spPr>
          <p:txBody>
            <a:bodyPr/>
            <a:lstStyle/>
            <a:p>
              <a:endParaRPr lang="es-ES"/>
            </a:p>
          </p:txBody>
        </p:sp>
        <p:sp>
          <p:nvSpPr>
            <p:cNvPr id="21" name="Freeform 21"/>
            <p:cNvSpPr/>
            <p:nvPr/>
          </p:nvSpPr>
          <p:spPr>
            <a:xfrm>
              <a:off x="67310" y="67310"/>
              <a:ext cx="3712936" cy="1531774"/>
            </a:xfrm>
            <a:custGeom>
              <a:avLst/>
              <a:gdLst/>
              <a:ahLst/>
              <a:cxnLst/>
              <a:rect l="l" t="t" r="r" b="b"/>
              <a:pathLst>
                <a:path w="3712936" h="1531774">
                  <a:moveTo>
                    <a:pt x="3645626" y="0"/>
                  </a:moveTo>
                  <a:lnTo>
                    <a:pt x="3645626" y="12700"/>
                  </a:lnTo>
                  <a:lnTo>
                    <a:pt x="3700236" y="12700"/>
                  </a:lnTo>
                  <a:lnTo>
                    <a:pt x="3700236" y="1519074"/>
                  </a:lnTo>
                  <a:lnTo>
                    <a:pt x="12700" y="1519074"/>
                  </a:lnTo>
                  <a:lnTo>
                    <a:pt x="12700" y="1464464"/>
                  </a:lnTo>
                  <a:lnTo>
                    <a:pt x="0" y="1464464"/>
                  </a:lnTo>
                  <a:lnTo>
                    <a:pt x="0" y="1531774"/>
                  </a:lnTo>
                  <a:lnTo>
                    <a:pt x="3712936" y="1531774"/>
                  </a:lnTo>
                  <a:lnTo>
                    <a:pt x="3712936" y="0"/>
                  </a:lnTo>
                  <a:close/>
                </a:path>
              </a:pathLst>
            </a:custGeom>
            <a:solidFill>
              <a:srgbClr val="2B262E"/>
            </a:solidFill>
          </p:spPr>
          <p:txBody>
            <a:bodyPr/>
            <a:lstStyle/>
            <a:p>
              <a:endParaRPr lang="es-ES"/>
            </a:p>
          </p:txBody>
        </p:sp>
        <p:sp>
          <p:nvSpPr>
            <p:cNvPr id="22" name="Freeform 22"/>
            <p:cNvSpPr/>
            <p:nvPr/>
          </p:nvSpPr>
          <p:spPr>
            <a:xfrm>
              <a:off x="12700" y="12700"/>
              <a:ext cx="3687536" cy="1506374"/>
            </a:xfrm>
            <a:custGeom>
              <a:avLst/>
              <a:gdLst/>
              <a:ahLst/>
              <a:cxnLst/>
              <a:rect l="l" t="t" r="r" b="b"/>
              <a:pathLst>
                <a:path w="3687536" h="1506374">
                  <a:moveTo>
                    <a:pt x="0" y="0"/>
                  </a:moveTo>
                  <a:lnTo>
                    <a:pt x="3687536" y="0"/>
                  </a:lnTo>
                  <a:lnTo>
                    <a:pt x="3687536" y="1506374"/>
                  </a:lnTo>
                  <a:lnTo>
                    <a:pt x="0" y="1506374"/>
                  </a:lnTo>
                  <a:close/>
                </a:path>
              </a:pathLst>
            </a:custGeom>
            <a:solidFill>
              <a:srgbClr val="FFFFFF"/>
            </a:solidFill>
          </p:spPr>
          <p:txBody>
            <a:bodyPr/>
            <a:lstStyle/>
            <a:p>
              <a:endParaRPr lang="es-ES"/>
            </a:p>
          </p:txBody>
        </p:sp>
        <p:sp>
          <p:nvSpPr>
            <p:cNvPr id="23" name="Freeform 23"/>
            <p:cNvSpPr/>
            <p:nvPr/>
          </p:nvSpPr>
          <p:spPr>
            <a:xfrm>
              <a:off x="0" y="0"/>
              <a:ext cx="3712936" cy="1531774"/>
            </a:xfrm>
            <a:custGeom>
              <a:avLst/>
              <a:gdLst/>
              <a:ahLst/>
              <a:cxnLst/>
              <a:rect l="l" t="t" r="r" b="b"/>
              <a:pathLst>
                <a:path w="3712936" h="1531774">
                  <a:moveTo>
                    <a:pt x="80010" y="1531774"/>
                  </a:moveTo>
                  <a:lnTo>
                    <a:pt x="3712936" y="1531774"/>
                  </a:lnTo>
                  <a:lnTo>
                    <a:pt x="3712936" y="80010"/>
                  </a:lnTo>
                  <a:lnTo>
                    <a:pt x="3712936" y="67310"/>
                  </a:lnTo>
                  <a:lnTo>
                    <a:pt x="3712936" y="0"/>
                  </a:lnTo>
                  <a:lnTo>
                    <a:pt x="0" y="0"/>
                  </a:lnTo>
                  <a:lnTo>
                    <a:pt x="0" y="1531774"/>
                  </a:lnTo>
                  <a:lnTo>
                    <a:pt x="67310" y="1531774"/>
                  </a:lnTo>
                  <a:lnTo>
                    <a:pt x="80010" y="1531774"/>
                  </a:lnTo>
                  <a:close/>
                  <a:moveTo>
                    <a:pt x="12700" y="12700"/>
                  </a:moveTo>
                  <a:lnTo>
                    <a:pt x="3700236" y="12700"/>
                  </a:lnTo>
                  <a:lnTo>
                    <a:pt x="3700236" y="1519074"/>
                  </a:lnTo>
                  <a:lnTo>
                    <a:pt x="12700" y="1519074"/>
                  </a:lnTo>
                  <a:lnTo>
                    <a:pt x="12700" y="12700"/>
                  </a:lnTo>
                  <a:close/>
                </a:path>
              </a:pathLst>
            </a:custGeom>
            <a:solidFill>
              <a:srgbClr val="2B262E"/>
            </a:solidFill>
          </p:spPr>
          <p:txBody>
            <a:bodyPr/>
            <a:lstStyle/>
            <a:p>
              <a:endParaRPr lang="es-ES"/>
            </a:p>
          </p:txBody>
        </p:sp>
      </p:grpSp>
      <p:grpSp>
        <p:nvGrpSpPr>
          <p:cNvPr id="24" name="Group 24"/>
          <p:cNvGrpSpPr/>
          <p:nvPr/>
        </p:nvGrpSpPr>
        <p:grpSpPr>
          <a:xfrm>
            <a:off x="1064310" y="6066907"/>
            <a:ext cx="7736503" cy="891773"/>
            <a:chOff x="0" y="0"/>
            <a:chExt cx="2037597" cy="234870"/>
          </a:xfrm>
        </p:grpSpPr>
        <p:sp>
          <p:nvSpPr>
            <p:cNvPr id="25" name="Freeform 25"/>
            <p:cNvSpPr/>
            <p:nvPr/>
          </p:nvSpPr>
          <p:spPr>
            <a:xfrm>
              <a:off x="0" y="0"/>
              <a:ext cx="2037597" cy="234870"/>
            </a:xfrm>
            <a:custGeom>
              <a:avLst/>
              <a:gdLst/>
              <a:ahLst/>
              <a:cxnLst/>
              <a:rect l="l" t="t" r="r" b="b"/>
              <a:pathLst>
                <a:path w="2037597" h="234870">
                  <a:moveTo>
                    <a:pt x="0" y="0"/>
                  </a:moveTo>
                  <a:lnTo>
                    <a:pt x="2037597" y="0"/>
                  </a:lnTo>
                  <a:lnTo>
                    <a:pt x="2037597" y="234870"/>
                  </a:lnTo>
                  <a:lnTo>
                    <a:pt x="0" y="234870"/>
                  </a:lnTo>
                  <a:close/>
                </a:path>
              </a:pathLst>
            </a:custGeom>
            <a:solidFill>
              <a:srgbClr val="FFB6E3"/>
            </a:solidFill>
          </p:spPr>
          <p:txBody>
            <a:bodyPr/>
            <a:lstStyle/>
            <a:p>
              <a:endParaRPr lang="es-ES"/>
            </a:p>
          </p:txBody>
        </p:sp>
        <p:sp>
          <p:nvSpPr>
            <p:cNvPr id="26" name="TextBox 26"/>
            <p:cNvSpPr txBox="1"/>
            <p:nvPr/>
          </p:nvSpPr>
          <p:spPr>
            <a:xfrm>
              <a:off x="0" y="-47625"/>
              <a:ext cx="2037597" cy="282495"/>
            </a:xfrm>
            <a:prstGeom prst="rect">
              <a:avLst/>
            </a:prstGeom>
          </p:spPr>
          <p:txBody>
            <a:bodyPr lIns="50800" tIns="50800" rIns="50800" bIns="50800" rtlCol="0" anchor="ctr"/>
            <a:lstStyle/>
            <a:p>
              <a:pPr algn="ctr">
                <a:lnSpc>
                  <a:spcPts val="3084"/>
                </a:lnSpc>
              </a:pPr>
              <a:endParaRPr/>
            </a:p>
          </p:txBody>
        </p:sp>
      </p:grpSp>
      <p:grpSp>
        <p:nvGrpSpPr>
          <p:cNvPr id="27" name="Group 27"/>
          <p:cNvGrpSpPr/>
          <p:nvPr/>
        </p:nvGrpSpPr>
        <p:grpSpPr>
          <a:xfrm>
            <a:off x="1273298" y="7130130"/>
            <a:ext cx="7309374" cy="1897743"/>
            <a:chOff x="0" y="0"/>
            <a:chExt cx="1925103" cy="499817"/>
          </a:xfrm>
        </p:grpSpPr>
        <p:sp>
          <p:nvSpPr>
            <p:cNvPr id="28" name="Freeform 28"/>
            <p:cNvSpPr/>
            <p:nvPr/>
          </p:nvSpPr>
          <p:spPr>
            <a:xfrm>
              <a:off x="0" y="0"/>
              <a:ext cx="1925103" cy="499817"/>
            </a:xfrm>
            <a:custGeom>
              <a:avLst/>
              <a:gdLst/>
              <a:ahLst/>
              <a:cxnLst/>
              <a:rect l="l" t="t" r="r" b="b"/>
              <a:pathLst>
                <a:path w="1925103" h="499817">
                  <a:moveTo>
                    <a:pt x="0" y="0"/>
                  </a:moveTo>
                  <a:lnTo>
                    <a:pt x="1925103" y="0"/>
                  </a:lnTo>
                  <a:lnTo>
                    <a:pt x="1925103" y="499817"/>
                  </a:lnTo>
                  <a:lnTo>
                    <a:pt x="0" y="499817"/>
                  </a:lnTo>
                  <a:close/>
                </a:path>
              </a:pathLst>
            </a:custGeom>
            <a:solidFill>
              <a:srgbClr val="FFB6E3"/>
            </a:solidFill>
          </p:spPr>
          <p:txBody>
            <a:bodyPr/>
            <a:lstStyle/>
            <a:p>
              <a:endParaRPr lang="es-ES"/>
            </a:p>
          </p:txBody>
        </p:sp>
        <p:sp>
          <p:nvSpPr>
            <p:cNvPr id="29" name="TextBox 29"/>
            <p:cNvSpPr txBox="1"/>
            <p:nvPr/>
          </p:nvSpPr>
          <p:spPr>
            <a:xfrm>
              <a:off x="0" y="-47625"/>
              <a:ext cx="1925103" cy="547442"/>
            </a:xfrm>
            <a:prstGeom prst="rect">
              <a:avLst/>
            </a:prstGeom>
          </p:spPr>
          <p:txBody>
            <a:bodyPr lIns="50800" tIns="50800" rIns="50800" bIns="50800" rtlCol="0" anchor="ctr"/>
            <a:lstStyle/>
            <a:p>
              <a:pPr algn="ctr">
                <a:lnSpc>
                  <a:spcPts val="3084"/>
                </a:lnSpc>
              </a:pPr>
              <a:endParaRPr/>
            </a:p>
          </p:txBody>
        </p:sp>
      </p:grpSp>
      <p:grpSp>
        <p:nvGrpSpPr>
          <p:cNvPr id="30" name="Group 30"/>
          <p:cNvGrpSpPr/>
          <p:nvPr/>
        </p:nvGrpSpPr>
        <p:grpSpPr>
          <a:xfrm>
            <a:off x="9328695" y="2458813"/>
            <a:ext cx="7930605" cy="3354729"/>
            <a:chOff x="0" y="0"/>
            <a:chExt cx="3780246" cy="1599084"/>
          </a:xfrm>
        </p:grpSpPr>
        <p:sp>
          <p:nvSpPr>
            <p:cNvPr id="31" name="Freeform 31"/>
            <p:cNvSpPr/>
            <p:nvPr/>
          </p:nvSpPr>
          <p:spPr>
            <a:xfrm>
              <a:off x="80010" y="80010"/>
              <a:ext cx="3687536" cy="1506374"/>
            </a:xfrm>
            <a:custGeom>
              <a:avLst/>
              <a:gdLst/>
              <a:ahLst/>
              <a:cxnLst/>
              <a:rect l="l" t="t" r="r" b="b"/>
              <a:pathLst>
                <a:path w="3687536" h="1506374">
                  <a:moveTo>
                    <a:pt x="0" y="1451764"/>
                  </a:moveTo>
                  <a:lnTo>
                    <a:pt x="0" y="1506374"/>
                  </a:lnTo>
                  <a:lnTo>
                    <a:pt x="3687536" y="1506374"/>
                  </a:lnTo>
                  <a:lnTo>
                    <a:pt x="3687536" y="0"/>
                  </a:lnTo>
                  <a:lnTo>
                    <a:pt x="3632926" y="0"/>
                  </a:lnTo>
                  <a:lnTo>
                    <a:pt x="3632926" y="1451764"/>
                  </a:lnTo>
                  <a:close/>
                </a:path>
              </a:pathLst>
            </a:custGeom>
            <a:solidFill>
              <a:srgbClr val="A8B8FF"/>
            </a:solidFill>
          </p:spPr>
          <p:txBody>
            <a:bodyPr/>
            <a:lstStyle/>
            <a:p>
              <a:endParaRPr lang="es-ES"/>
            </a:p>
          </p:txBody>
        </p:sp>
        <p:sp>
          <p:nvSpPr>
            <p:cNvPr id="32" name="Freeform 32"/>
            <p:cNvSpPr/>
            <p:nvPr/>
          </p:nvSpPr>
          <p:spPr>
            <a:xfrm>
              <a:off x="67310" y="67310"/>
              <a:ext cx="3712936" cy="1531774"/>
            </a:xfrm>
            <a:custGeom>
              <a:avLst/>
              <a:gdLst/>
              <a:ahLst/>
              <a:cxnLst/>
              <a:rect l="l" t="t" r="r" b="b"/>
              <a:pathLst>
                <a:path w="3712936" h="1531774">
                  <a:moveTo>
                    <a:pt x="3645626" y="0"/>
                  </a:moveTo>
                  <a:lnTo>
                    <a:pt x="3645626" y="12700"/>
                  </a:lnTo>
                  <a:lnTo>
                    <a:pt x="3700236" y="12700"/>
                  </a:lnTo>
                  <a:lnTo>
                    <a:pt x="3700236" y="1519074"/>
                  </a:lnTo>
                  <a:lnTo>
                    <a:pt x="12700" y="1519074"/>
                  </a:lnTo>
                  <a:lnTo>
                    <a:pt x="12700" y="1464464"/>
                  </a:lnTo>
                  <a:lnTo>
                    <a:pt x="0" y="1464464"/>
                  </a:lnTo>
                  <a:lnTo>
                    <a:pt x="0" y="1531774"/>
                  </a:lnTo>
                  <a:lnTo>
                    <a:pt x="3712936" y="1531774"/>
                  </a:lnTo>
                  <a:lnTo>
                    <a:pt x="3712936" y="0"/>
                  </a:lnTo>
                  <a:close/>
                </a:path>
              </a:pathLst>
            </a:custGeom>
            <a:solidFill>
              <a:srgbClr val="2B262E"/>
            </a:solidFill>
          </p:spPr>
          <p:txBody>
            <a:bodyPr/>
            <a:lstStyle/>
            <a:p>
              <a:endParaRPr lang="es-ES"/>
            </a:p>
          </p:txBody>
        </p:sp>
        <p:sp>
          <p:nvSpPr>
            <p:cNvPr id="33" name="Freeform 33"/>
            <p:cNvSpPr/>
            <p:nvPr/>
          </p:nvSpPr>
          <p:spPr>
            <a:xfrm>
              <a:off x="12700" y="12700"/>
              <a:ext cx="3687536" cy="1506374"/>
            </a:xfrm>
            <a:custGeom>
              <a:avLst/>
              <a:gdLst/>
              <a:ahLst/>
              <a:cxnLst/>
              <a:rect l="l" t="t" r="r" b="b"/>
              <a:pathLst>
                <a:path w="3687536" h="1506374">
                  <a:moveTo>
                    <a:pt x="0" y="0"/>
                  </a:moveTo>
                  <a:lnTo>
                    <a:pt x="3687536" y="0"/>
                  </a:lnTo>
                  <a:lnTo>
                    <a:pt x="3687536" y="1506374"/>
                  </a:lnTo>
                  <a:lnTo>
                    <a:pt x="0" y="1506374"/>
                  </a:lnTo>
                  <a:close/>
                </a:path>
              </a:pathLst>
            </a:custGeom>
            <a:solidFill>
              <a:srgbClr val="FFFFFF"/>
            </a:solidFill>
          </p:spPr>
          <p:txBody>
            <a:bodyPr/>
            <a:lstStyle/>
            <a:p>
              <a:endParaRPr lang="es-ES"/>
            </a:p>
          </p:txBody>
        </p:sp>
        <p:sp>
          <p:nvSpPr>
            <p:cNvPr id="34" name="Freeform 34"/>
            <p:cNvSpPr/>
            <p:nvPr/>
          </p:nvSpPr>
          <p:spPr>
            <a:xfrm>
              <a:off x="0" y="0"/>
              <a:ext cx="3712936" cy="1531774"/>
            </a:xfrm>
            <a:custGeom>
              <a:avLst/>
              <a:gdLst/>
              <a:ahLst/>
              <a:cxnLst/>
              <a:rect l="l" t="t" r="r" b="b"/>
              <a:pathLst>
                <a:path w="3712936" h="1531774">
                  <a:moveTo>
                    <a:pt x="80010" y="1531774"/>
                  </a:moveTo>
                  <a:lnTo>
                    <a:pt x="3712936" y="1531774"/>
                  </a:lnTo>
                  <a:lnTo>
                    <a:pt x="3712936" y="80010"/>
                  </a:lnTo>
                  <a:lnTo>
                    <a:pt x="3712936" y="67310"/>
                  </a:lnTo>
                  <a:lnTo>
                    <a:pt x="3712936" y="0"/>
                  </a:lnTo>
                  <a:lnTo>
                    <a:pt x="0" y="0"/>
                  </a:lnTo>
                  <a:lnTo>
                    <a:pt x="0" y="1531774"/>
                  </a:lnTo>
                  <a:lnTo>
                    <a:pt x="67310" y="1531774"/>
                  </a:lnTo>
                  <a:lnTo>
                    <a:pt x="80010" y="1531774"/>
                  </a:lnTo>
                  <a:close/>
                  <a:moveTo>
                    <a:pt x="12700" y="12700"/>
                  </a:moveTo>
                  <a:lnTo>
                    <a:pt x="3700236" y="12700"/>
                  </a:lnTo>
                  <a:lnTo>
                    <a:pt x="3700236" y="1519074"/>
                  </a:lnTo>
                  <a:lnTo>
                    <a:pt x="12700" y="1519074"/>
                  </a:lnTo>
                  <a:lnTo>
                    <a:pt x="12700" y="12700"/>
                  </a:lnTo>
                  <a:close/>
                </a:path>
              </a:pathLst>
            </a:custGeom>
            <a:solidFill>
              <a:srgbClr val="2B262E"/>
            </a:solidFill>
          </p:spPr>
          <p:txBody>
            <a:bodyPr/>
            <a:lstStyle/>
            <a:p>
              <a:endParaRPr lang="es-ES"/>
            </a:p>
          </p:txBody>
        </p:sp>
      </p:grpSp>
      <p:grpSp>
        <p:nvGrpSpPr>
          <p:cNvPr id="35" name="Group 35"/>
          <p:cNvGrpSpPr/>
          <p:nvPr/>
        </p:nvGrpSpPr>
        <p:grpSpPr>
          <a:xfrm>
            <a:off x="9353460" y="2483738"/>
            <a:ext cx="7736503" cy="891773"/>
            <a:chOff x="0" y="0"/>
            <a:chExt cx="2037597" cy="234870"/>
          </a:xfrm>
        </p:grpSpPr>
        <p:sp>
          <p:nvSpPr>
            <p:cNvPr id="36" name="Freeform 36"/>
            <p:cNvSpPr/>
            <p:nvPr/>
          </p:nvSpPr>
          <p:spPr>
            <a:xfrm>
              <a:off x="0" y="0"/>
              <a:ext cx="2037597" cy="234870"/>
            </a:xfrm>
            <a:custGeom>
              <a:avLst/>
              <a:gdLst/>
              <a:ahLst/>
              <a:cxnLst/>
              <a:rect l="l" t="t" r="r" b="b"/>
              <a:pathLst>
                <a:path w="2037597" h="234870">
                  <a:moveTo>
                    <a:pt x="0" y="0"/>
                  </a:moveTo>
                  <a:lnTo>
                    <a:pt x="2037597" y="0"/>
                  </a:lnTo>
                  <a:lnTo>
                    <a:pt x="2037597" y="234870"/>
                  </a:lnTo>
                  <a:lnTo>
                    <a:pt x="0" y="234870"/>
                  </a:lnTo>
                  <a:close/>
                </a:path>
              </a:pathLst>
            </a:custGeom>
            <a:solidFill>
              <a:srgbClr val="A8B8FF"/>
            </a:solidFill>
          </p:spPr>
          <p:txBody>
            <a:bodyPr/>
            <a:lstStyle/>
            <a:p>
              <a:endParaRPr lang="es-ES"/>
            </a:p>
          </p:txBody>
        </p:sp>
        <p:sp>
          <p:nvSpPr>
            <p:cNvPr id="37" name="TextBox 37"/>
            <p:cNvSpPr txBox="1"/>
            <p:nvPr/>
          </p:nvSpPr>
          <p:spPr>
            <a:xfrm>
              <a:off x="0" y="-47625"/>
              <a:ext cx="2037597" cy="282495"/>
            </a:xfrm>
            <a:prstGeom prst="rect">
              <a:avLst/>
            </a:prstGeom>
          </p:spPr>
          <p:txBody>
            <a:bodyPr lIns="50800" tIns="50800" rIns="50800" bIns="50800" rtlCol="0" anchor="ctr"/>
            <a:lstStyle/>
            <a:p>
              <a:pPr algn="ctr">
                <a:lnSpc>
                  <a:spcPts val="3084"/>
                </a:lnSpc>
              </a:pPr>
              <a:endParaRPr/>
            </a:p>
          </p:txBody>
        </p:sp>
      </p:grpSp>
      <p:grpSp>
        <p:nvGrpSpPr>
          <p:cNvPr id="38" name="Group 38"/>
          <p:cNvGrpSpPr/>
          <p:nvPr/>
        </p:nvGrpSpPr>
        <p:grpSpPr>
          <a:xfrm>
            <a:off x="9562448" y="3550199"/>
            <a:ext cx="7395125" cy="1981856"/>
            <a:chOff x="0" y="0"/>
            <a:chExt cx="1947687" cy="521970"/>
          </a:xfrm>
        </p:grpSpPr>
        <p:sp>
          <p:nvSpPr>
            <p:cNvPr id="39" name="Freeform 39"/>
            <p:cNvSpPr/>
            <p:nvPr/>
          </p:nvSpPr>
          <p:spPr>
            <a:xfrm>
              <a:off x="0" y="0"/>
              <a:ext cx="1947687" cy="521970"/>
            </a:xfrm>
            <a:custGeom>
              <a:avLst/>
              <a:gdLst/>
              <a:ahLst/>
              <a:cxnLst/>
              <a:rect l="l" t="t" r="r" b="b"/>
              <a:pathLst>
                <a:path w="1947687" h="521970">
                  <a:moveTo>
                    <a:pt x="0" y="0"/>
                  </a:moveTo>
                  <a:lnTo>
                    <a:pt x="1947687" y="0"/>
                  </a:lnTo>
                  <a:lnTo>
                    <a:pt x="1947687" y="521970"/>
                  </a:lnTo>
                  <a:lnTo>
                    <a:pt x="0" y="521970"/>
                  </a:lnTo>
                  <a:close/>
                </a:path>
              </a:pathLst>
            </a:custGeom>
            <a:solidFill>
              <a:srgbClr val="A8B8FF"/>
            </a:solidFill>
          </p:spPr>
          <p:txBody>
            <a:bodyPr/>
            <a:lstStyle/>
            <a:p>
              <a:endParaRPr lang="es-ES"/>
            </a:p>
          </p:txBody>
        </p:sp>
        <p:sp>
          <p:nvSpPr>
            <p:cNvPr id="40" name="TextBox 40"/>
            <p:cNvSpPr txBox="1"/>
            <p:nvPr/>
          </p:nvSpPr>
          <p:spPr>
            <a:xfrm>
              <a:off x="0" y="-47625"/>
              <a:ext cx="1947687" cy="569595"/>
            </a:xfrm>
            <a:prstGeom prst="rect">
              <a:avLst/>
            </a:prstGeom>
          </p:spPr>
          <p:txBody>
            <a:bodyPr lIns="50800" tIns="50800" rIns="50800" bIns="50800" rtlCol="0" anchor="ctr"/>
            <a:lstStyle/>
            <a:p>
              <a:pPr algn="ctr">
                <a:lnSpc>
                  <a:spcPts val="3084"/>
                </a:lnSpc>
              </a:pPr>
              <a:endParaRPr/>
            </a:p>
          </p:txBody>
        </p:sp>
      </p:grpSp>
      <p:grpSp>
        <p:nvGrpSpPr>
          <p:cNvPr id="41" name="Group 41"/>
          <p:cNvGrpSpPr/>
          <p:nvPr/>
        </p:nvGrpSpPr>
        <p:grpSpPr>
          <a:xfrm>
            <a:off x="9328695" y="6042142"/>
            <a:ext cx="7930605" cy="3354729"/>
            <a:chOff x="0" y="0"/>
            <a:chExt cx="3780246" cy="1599084"/>
          </a:xfrm>
        </p:grpSpPr>
        <p:sp>
          <p:nvSpPr>
            <p:cNvPr id="42" name="Freeform 42"/>
            <p:cNvSpPr/>
            <p:nvPr/>
          </p:nvSpPr>
          <p:spPr>
            <a:xfrm>
              <a:off x="80010" y="80010"/>
              <a:ext cx="3687536" cy="1506374"/>
            </a:xfrm>
            <a:custGeom>
              <a:avLst/>
              <a:gdLst/>
              <a:ahLst/>
              <a:cxnLst/>
              <a:rect l="l" t="t" r="r" b="b"/>
              <a:pathLst>
                <a:path w="3687536" h="1506374">
                  <a:moveTo>
                    <a:pt x="0" y="1451764"/>
                  </a:moveTo>
                  <a:lnTo>
                    <a:pt x="0" y="1506374"/>
                  </a:lnTo>
                  <a:lnTo>
                    <a:pt x="3687536" y="1506374"/>
                  </a:lnTo>
                  <a:lnTo>
                    <a:pt x="3687536" y="0"/>
                  </a:lnTo>
                  <a:lnTo>
                    <a:pt x="3632926" y="0"/>
                  </a:lnTo>
                  <a:lnTo>
                    <a:pt x="3632926" y="1451764"/>
                  </a:lnTo>
                  <a:close/>
                </a:path>
              </a:pathLst>
            </a:custGeom>
            <a:solidFill>
              <a:srgbClr val="5DE4EB"/>
            </a:solidFill>
          </p:spPr>
          <p:txBody>
            <a:bodyPr/>
            <a:lstStyle/>
            <a:p>
              <a:endParaRPr lang="es-ES"/>
            </a:p>
          </p:txBody>
        </p:sp>
        <p:sp>
          <p:nvSpPr>
            <p:cNvPr id="43" name="Freeform 43"/>
            <p:cNvSpPr/>
            <p:nvPr/>
          </p:nvSpPr>
          <p:spPr>
            <a:xfrm>
              <a:off x="67310" y="67310"/>
              <a:ext cx="3712936" cy="1531774"/>
            </a:xfrm>
            <a:custGeom>
              <a:avLst/>
              <a:gdLst/>
              <a:ahLst/>
              <a:cxnLst/>
              <a:rect l="l" t="t" r="r" b="b"/>
              <a:pathLst>
                <a:path w="3712936" h="1531774">
                  <a:moveTo>
                    <a:pt x="3645626" y="0"/>
                  </a:moveTo>
                  <a:lnTo>
                    <a:pt x="3645626" y="12700"/>
                  </a:lnTo>
                  <a:lnTo>
                    <a:pt x="3700236" y="12700"/>
                  </a:lnTo>
                  <a:lnTo>
                    <a:pt x="3700236" y="1519074"/>
                  </a:lnTo>
                  <a:lnTo>
                    <a:pt x="12700" y="1519074"/>
                  </a:lnTo>
                  <a:lnTo>
                    <a:pt x="12700" y="1464464"/>
                  </a:lnTo>
                  <a:lnTo>
                    <a:pt x="0" y="1464464"/>
                  </a:lnTo>
                  <a:lnTo>
                    <a:pt x="0" y="1531774"/>
                  </a:lnTo>
                  <a:lnTo>
                    <a:pt x="3712936" y="1531774"/>
                  </a:lnTo>
                  <a:lnTo>
                    <a:pt x="3712936" y="0"/>
                  </a:lnTo>
                  <a:close/>
                </a:path>
              </a:pathLst>
            </a:custGeom>
            <a:solidFill>
              <a:srgbClr val="2B262E"/>
            </a:solidFill>
          </p:spPr>
          <p:txBody>
            <a:bodyPr/>
            <a:lstStyle/>
            <a:p>
              <a:endParaRPr lang="es-ES"/>
            </a:p>
          </p:txBody>
        </p:sp>
        <p:sp>
          <p:nvSpPr>
            <p:cNvPr id="44" name="Freeform 44"/>
            <p:cNvSpPr/>
            <p:nvPr/>
          </p:nvSpPr>
          <p:spPr>
            <a:xfrm>
              <a:off x="12700" y="12700"/>
              <a:ext cx="3687536" cy="1506374"/>
            </a:xfrm>
            <a:custGeom>
              <a:avLst/>
              <a:gdLst/>
              <a:ahLst/>
              <a:cxnLst/>
              <a:rect l="l" t="t" r="r" b="b"/>
              <a:pathLst>
                <a:path w="3687536" h="1506374">
                  <a:moveTo>
                    <a:pt x="0" y="0"/>
                  </a:moveTo>
                  <a:lnTo>
                    <a:pt x="3687536" y="0"/>
                  </a:lnTo>
                  <a:lnTo>
                    <a:pt x="3687536" y="1506374"/>
                  </a:lnTo>
                  <a:lnTo>
                    <a:pt x="0" y="1506374"/>
                  </a:lnTo>
                  <a:close/>
                </a:path>
              </a:pathLst>
            </a:custGeom>
            <a:solidFill>
              <a:srgbClr val="FFFFFF"/>
            </a:solidFill>
          </p:spPr>
          <p:txBody>
            <a:bodyPr/>
            <a:lstStyle/>
            <a:p>
              <a:endParaRPr lang="es-ES"/>
            </a:p>
          </p:txBody>
        </p:sp>
        <p:sp>
          <p:nvSpPr>
            <p:cNvPr id="45" name="Freeform 45"/>
            <p:cNvSpPr/>
            <p:nvPr/>
          </p:nvSpPr>
          <p:spPr>
            <a:xfrm>
              <a:off x="0" y="0"/>
              <a:ext cx="3712936" cy="1531774"/>
            </a:xfrm>
            <a:custGeom>
              <a:avLst/>
              <a:gdLst/>
              <a:ahLst/>
              <a:cxnLst/>
              <a:rect l="l" t="t" r="r" b="b"/>
              <a:pathLst>
                <a:path w="3712936" h="1531774">
                  <a:moveTo>
                    <a:pt x="80010" y="1531774"/>
                  </a:moveTo>
                  <a:lnTo>
                    <a:pt x="3712936" y="1531774"/>
                  </a:lnTo>
                  <a:lnTo>
                    <a:pt x="3712936" y="80010"/>
                  </a:lnTo>
                  <a:lnTo>
                    <a:pt x="3712936" y="67310"/>
                  </a:lnTo>
                  <a:lnTo>
                    <a:pt x="3712936" y="0"/>
                  </a:lnTo>
                  <a:lnTo>
                    <a:pt x="0" y="0"/>
                  </a:lnTo>
                  <a:lnTo>
                    <a:pt x="0" y="1531774"/>
                  </a:lnTo>
                  <a:lnTo>
                    <a:pt x="67310" y="1531774"/>
                  </a:lnTo>
                  <a:lnTo>
                    <a:pt x="80010" y="1531774"/>
                  </a:lnTo>
                  <a:close/>
                  <a:moveTo>
                    <a:pt x="12700" y="12700"/>
                  </a:moveTo>
                  <a:lnTo>
                    <a:pt x="3700236" y="12700"/>
                  </a:lnTo>
                  <a:lnTo>
                    <a:pt x="3700236" y="1519074"/>
                  </a:lnTo>
                  <a:lnTo>
                    <a:pt x="12700" y="1519074"/>
                  </a:lnTo>
                  <a:lnTo>
                    <a:pt x="12700" y="12700"/>
                  </a:lnTo>
                  <a:close/>
                </a:path>
              </a:pathLst>
            </a:custGeom>
            <a:solidFill>
              <a:srgbClr val="2B262E"/>
            </a:solidFill>
          </p:spPr>
          <p:txBody>
            <a:bodyPr/>
            <a:lstStyle/>
            <a:p>
              <a:endParaRPr lang="es-ES"/>
            </a:p>
          </p:txBody>
        </p:sp>
      </p:grpSp>
      <p:grpSp>
        <p:nvGrpSpPr>
          <p:cNvPr id="46" name="Group 46"/>
          <p:cNvGrpSpPr/>
          <p:nvPr/>
        </p:nvGrpSpPr>
        <p:grpSpPr>
          <a:xfrm>
            <a:off x="9353460" y="6061249"/>
            <a:ext cx="7736503" cy="891773"/>
            <a:chOff x="0" y="0"/>
            <a:chExt cx="2037597" cy="234870"/>
          </a:xfrm>
        </p:grpSpPr>
        <p:sp>
          <p:nvSpPr>
            <p:cNvPr id="47" name="Freeform 47"/>
            <p:cNvSpPr/>
            <p:nvPr/>
          </p:nvSpPr>
          <p:spPr>
            <a:xfrm>
              <a:off x="0" y="0"/>
              <a:ext cx="2037597" cy="234870"/>
            </a:xfrm>
            <a:custGeom>
              <a:avLst/>
              <a:gdLst/>
              <a:ahLst/>
              <a:cxnLst/>
              <a:rect l="l" t="t" r="r" b="b"/>
              <a:pathLst>
                <a:path w="2037597" h="234870">
                  <a:moveTo>
                    <a:pt x="0" y="0"/>
                  </a:moveTo>
                  <a:lnTo>
                    <a:pt x="2037597" y="0"/>
                  </a:lnTo>
                  <a:lnTo>
                    <a:pt x="2037597" y="234870"/>
                  </a:lnTo>
                  <a:lnTo>
                    <a:pt x="0" y="234870"/>
                  </a:lnTo>
                  <a:close/>
                </a:path>
              </a:pathLst>
            </a:custGeom>
            <a:solidFill>
              <a:srgbClr val="5DE4EB"/>
            </a:solidFill>
          </p:spPr>
          <p:txBody>
            <a:bodyPr/>
            <a:lstStyle/>
            <a:p>
              <a:endParaRPr lang="es-ES"/>
            </a:p>
          </p:txBody>
        </p:sp>
        <p:sp>
          <p:nvSpPr>
            <p:cNvPr id="48" name="TextBox 48"/>
            <p:cNvSpPr txBox="1"/>
            <p:nvPr/>
          </p:nvSpPr>
          <p:spPr>
            <a:xfrm>
              <a:off x="0" y="-47625"/>
              <a:ext cx="2037597" cy="282495"/>
            </a:xfrm>
            <a:prstGeom prst="rect">
              <a:avLst/>
            </a:prstGeom>
          </p:spPr>
          <p:txBody>
            <a:bodyPr lIns="50800" tIns="50800" rIns="50800" bIns="50800" rtlCol="0" anchor="ctr"/>
            <a:lstStyle/>
            <a:p>
              <a:pPr algn="ctr">
                <a:lnSpc>
                  <a:spcPts val="3084"/>
                </a:lnSpc>
              </a:pPr>
              <a:endParaRPr/>
            </a:p>
          </p:txBody>
        </p:sp>
      </p:grpSp>
      <p:grpSp>
        <p:nvGrpSpPr>
          <p:cNvPr id="49" name="Group 49"/>
          <p:cNvGrpSpPr/>
          <p:nvPr/>
        </p:nvGrpSpPr>
        <p:grpSpPr>
          <a:xfrm>
            <a:off x="9536651" y="7130130"/>
            <a:ext cx="7454909" cy="1999938"/>
            <a:chOff x="0" y="0"/>
            <a:chExt cx="1963433" cy="526733"/>
          </a:xfrm>
        </p:grpSpPr>
        <p:sp>
          <p:nvSpPr>
            <p:cNvPr id="50" name="Freeform 50"/>
            <p:cNvSpPr/>
            <p:nvPr/>
          </p:nvSpPr>
          <p:spPr>
            <a:xfrm>
              <a:off x="0" y="0"/>
              <a:ext cx="1963433" cy="526733"/>
            </a:xfrm>
            <a:custGeom>
              <a:avLst/>
              <a:gdLst/>
              <a:ahLst/>
              <a:cxnLst/>
              <a:rect l="l" t="t" r="r" b="b"/>
              <a:pathLst>
                <a:path w="1963433" h="526733">
                  <a:moveTo>
                    <a:pt x="0" y="0"/>
                  </a:moveTo>
                  <a:lnTo>
                    <a:pt x="1963433" y="0"/>
                  </a:lnTo>
                  <a:lnTo>
                    <a:pt x="1963433" y="526733"/>
                  </a:lnTo>
                  <a:lnTo>
                    <a:pt x="0" y="526733"/>
                  </a:lnTo>
                  <a:close/>
                </a:path>
              </a:pathLst>
            </a:custGeom>
            <a:solidFill>
              <a:srgbClr val="5DE4EB"/>
            </a:solidFill>
          </p:spPr>
          <p:txBody>
            <a:bodyPr/>
            <a:lstStyle/>
            <a:p>
              <a:endParaRPr lang="es-ES"/>
            </a:p>
          </p:txBody>
        </p:sp>
        <p:sp>
          <p:nvSpPr>
            <p:cNvPr id="51" name="TextBox 51"/>
            <p:cNvSpPr txBox="1"/>
            <p:nvPr/>
          </p:nvSpPr>
          <p:spPr>
            <a:xfrm>
              <a:off x="0" y="-47625"/>
              <a:ext cx="1963433" cy="574358"/>
            </a:xfrm>
            <a:prstGeom prst="rect">
              <a:avLst/>
            </a:prstGeom>
          </p:spPr>
          <p:txBody>
            <a:bodyPr lIns="50800" tIns="50800" rIns="50800" bIns="50800" rtlCol="0" anchor="ctr"/>
            <a:lstStyle/>
            <a:p>
              <a:pPr algn="ctr">
                <a:lnSpc>
                  <a:spcPts val="3084"/>
                </a:lnSpc>
              </a:pPr>
              <a:endParaRPr/>
            </a:p>
          </p:txBody>
        </p:sp>
      </p:grpSp>
      <p:sp>
        <p:nvSpPr>
          <p:cNvPr id="52" name="Freeform 52"/>
          <p:cNvSpPr/>
          <p:nvPr/>
        </p:nvSpPr>
        <p:spPr>
          <a:xfrm rot="-731917">
            <a:off x="8019432" y="1752526"/>
            <a:ext cx="1039520" cy="916077"/>
          </a:xfrm>
          <a:custGeom>
            <a:avLst/>
            <a:gdLst/>
            <a:ahLst/>
            <a:cxnLst/>
            <a:rect l="l" t="t" r="r" b="b"/>
            <a:pathLst>
              <a:path w="1039520" h="916077">
                <a:moveTo>
                  <a:pt x="0" y="0"/>
                </a:moveTo>
                <a:lnTo>
                  <a:pt x="1039520" y="0"/>
                </a:lnTo>
                <a:lnTo>
                  <a:pt x="1039520" y="916076"/>
                </a:lnTo>
                <a:lnTo>
                  <a:pt x="0" y="916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3" name="Freeform 53"/>
          <p:cNvSpPr/>
          <p:nvPr/>
        </p:nvSpPr>
        <p:spPr>
          <a:xfrm>
            <a:off x="16492814" y="1462700"/>
            <a:ext cx="997492" cy="988764"/>
          </a:xfrm>
          <a:custGeom>
            <a:avLst/>
            <a:gdLst/>
            <a:ahLst/>
            <a:cxnLst/>
            <a:rect l="l" t="t" r="r" b="b"/>
            <a:pathLst>
              <a:path w="997492" h="988764">
                <a:moveTo>
                  <a:pt x="0" y="0"/>
                </a:moveTo>
                <a:lnTo>
                  <a:pt x="997492" y="0"/>
                </a:lnTo>
                <a:lnTo>
                  <a:pt x="997492" y="988763"/>
                </a:lnTo>
                <a:lnTo>
                  <a:pt x="0" y="9887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54" name="Freeform 54"/>
          <p:cNvSpPr/>
          <p:nvPr/>
        </p:nvSpPr>
        <p:spPr>
          <a:xfrm>
            <a:off x="8159688" y="5910967"/>
            <a:ext cx="845969" cy="933483"/>
          </a:xfrm>
          <a:custGeom>
            <a:avLst/>
            <a:gdLst/>
            <a:ahLst/>
            <a:cxnLst/>
            <a:rect l="l" t="t" r="r" b="b"/>
            <a:pathLst>
              <a:path w="845969" h="933483">
                <a:moveTo>
                  <a:pt x="0" y="0"/>
                </a:moveTo>
                <a:lnTo>
                  <a:pt x="845968" y="0"/>
                </a:lnTo>
                <a:lnTo>
                  <a:pt x="845968" y="933483"/>
                </a:lnTo>
                <a:lnTo>
                  <a:pt x="0" y="9334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5" name="Freeform 55"/>
          <p:cNvSpPr/>
          <p:nvPr/>
        </p:nvSpPr>
        <p:spPr>
          <a:xfrm rot="1204016">
            <a:off x="16778818" y="5976250"/>
            <a:ext cx="803170" cy="803170"/>
          </a:xfrm>
          <a:custGeom>
            <a:avLst/>
            <a:gdLst/>
            <a:ahLst/>
            <a:cxnLst/>
            <a:rect l="l" t="t" r="r" b="b"/>
            <a:pathLst>
              <a:path w="803170" h="803170">
                <a:moveTo>
                  <a:pt x="0" y="0"/>
                </a:moveTo>
                <a:lnTo>
                  <a:pt x="803171" y="0"/>
                </a:lnTo>
                <a:lnTo>
                  <a:pt x="803171" y="803171"/>
                </a:lnTo>
                <a:lnTo>
                  <a:pt x="0" y="8031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56" name="TextBox 56"/>
          <p:cNvSpPr txBox="1"/>
          <p:nvPr/>
        </p:nvSpPr>
        <p:spPr>
          <a:xfrm>
            <a:off x="1201554" y="2546994"/>
            <a:ext cx="7096477" cy="431723"/>
          </a:xfrm>
          <a:prstGeom prst="rect">
            <a:avLst/>
          </a:prstGeom>
        </p:spPr>
        <p:txBody>
          <a:bodyPr lIns="0" tIns="0" rIns="0" bIns="0" rtlCol="0" anchor="t">
            <a:spAutoFit/>
          </a:bodyPr>
          <a:lstStyle/>
          <a:p>
            <a:pPr algn="l">
              <a:lnSpc>
                <a:spcPts val="3504"/>
              </a:lnSpc>
            </a:pPr>
            <a:r>
              <a:rPr lang="en-US" sz="2503" b="1">
                <a:solidFill>
                  <a:srgbClr val="000000"/>
                </a:solidFill>
                <a:latin typeface="Now Medium"/>
                <a:ea typeface="Now Medium"/>
                <a:cs typeface="Now Medium"/>
                <a:sym typeface="Now Medium"/>
              </a:rPr>
              <a:t>FACTORES DE RIESGO DE TIPO MECÁNICO</a:t>
            </a:r>
          </a:p>
        </p:txBody>
      </p:sp>
      <p:sp>
        <p:nvSpPr>
          <p:cNvPr id="57" name="TextBox 57"/>
          <p:cNvSpPr txBox="1"/>
          <p:nvPr/>
        </p:nvSpPr>
        <p:spPr>
          <a:xfrm>
            <a:off x="1210706" y="6087007"/>
            <a:ext cx="7371966" cy="869873"/>
          </a:xfrm>
          <a:prstGeom prst="rect">
            <a:avLst/>
          </a:prstGeom>
        </p:spPr>
        <p:txBody>
          <a:bodyPr lIns="0" tIns="0" rIns="0" bIns="0" rtlCol="0" anchor="t">
            <a:spAutoFit/>
          </a:bodyPr>
          <a:lstStyle/>
          <a:p>
            <a:pPr algn="l">
              <a:lnSpc>
                <a:spcPts val="3504"/>
              </a:lnSpc>
            </a:pPr>
            <a:r>
              <a:rPr lang="en-US" sz="2503" b="1">
                <a:solidFill>
                  <a:srgbClr val="000000"/>
                </a:solidFill>
                <a:latin typeface="Now Medium"/>
                <a:ea typeface="Now Medium"/>
                <a:cs typeface="Now Medium"/>
                <a:sym typeface="Now Medium"/>
              </a:rPr>
              <a:t>FACTORES ASOCIADOS A LA EJECUCIÓN DEL TRABAJO</a:t>
            </a:r>
          </a:p>
        </p:txBody>
      </p:sp>
      <p:sp>
        <p:nvSpPr>
          <p:cNvPr id="58" name="TextBox 58"/>
          <p:cNvSpPr txBox="1"/>
          <p:nvPr/>
        </p:nvSpPr>
        <p:spPr>
          <a:xfrm>
            <a:off x="9536651" y="2563869"/>
            <a:ext cx="7454909" cy="840027"/>
          </a:xfrm>
          <a:prstGeom prst="rect">
            <a:avLst/>
          </a:prstGeom>
        </p:spPr>
        <p:txBody>
          <a:bodyPr lIns="0" tIns="0" rIns="0" bIns="0" rtlCol="0" anchor="t">
            <a:spAutoFit/>
          </a:bodyPr>
          <a:lstStyle/>
          <a:p>
            <a:pPr algn="l">
              <a:lnSpc>
                <a:spcPts val="3364"/>
              </a:lnSpc>
            </a:pPr>
            <a:r>
              <a:rPr lang="en-US" sz="2403" b="1">
                <a:solidFill>
                  <a:srgbClr val="000000"/>
                </a:solidFill>
                <a:latin typeface="Now Medium"/>
                <a:ea typeface="Now Medium"/>
                <a:cs typeface="Now Medium"/>
                <a:sym typeface="Now Medium"/>
              </a:rPr>
              <a:t>FACTORES DE TIPO QUÍMICO, FÍSICO O BIOLÓGICO</a:t>
            </a:r>
          </a:p>
        </p:txBody>
      </p:sp>
      <p:sp>
        <p:nvSpPr>
          <p:cNvPr id="59" name="TextBox 59"/>
          <p:cNvSpPr txBox="1"/>
          <p:nvPr/>
        </p:nvSpPr>
        <p:spPr>
          <a:xfrm>
            <a:off x="9536651" y="6153739"/>
            <a:ext cx="7344323" cy="869873"/>
          </a:xfrm>
          <a:prstGeom prst="rect">
            <a:avLst/>
          </a:prstGeom>
        </p:spPr>
        <p:txBody>
          <a:bodyPr lIns="0" tIns="0" rIns="0" bIns="0" rtlCol="0" anchor="t">
            <a:spAutoFit/>
          </a:bodyPr>
          <a:lstStyle/>
          <a:p>
            <a:pPr algn="l">
              <a:lnSpc>
                <a:spcPts val="3504"/>
              </a:lnSpc>
            </a:pPr>
            <a:r>
              <a:rPr lang="en-US" sz="2503" b="1">
                <a:solidFill>
                  <a:srgbClr val="000000"/>
                </a:solidFill>
                <a:latin typeface="Now Medium"/>
                <a:ea typeface="Now Medium"/>
                <a:cs typeface="Now Medium"/>
                <a:sym typeface="Now Medium"/>
              </a:rPr>
              <a:t>FACTORES ASOCIADOS A LA ORGANIZACIÓN DEL TRABAJO</a:t>
            </a:r>
          </a:p>
        </p:txBody>
      </p:sp>
      <p:sp>
        <p:nvSpPr>
          <p:cNvPr id="60" name="TextBox 60"/>
          <p:cNvSpPr txBox="1"/>
          <p:nvPr/>
        </p:nvSpPr>
        <p:spPr>
          <a:xfrm>
            <a:off x="1019793" y="740548"/>
            <a:ext cx="14881935" cy="1276348"/>
          </a:xfrm>
          <a:prstGeom prst="rect">
            <a:avLst/>
          </a:prstGeom>
        </p:spPr>
        <p:txBody>
          <a:bodyPr lIns="0" tIns="0" rIns="0" bIns="0" rtlCol="0" anchor="t">
            <a:spAutoFit/>
          </a:bodyPr>
          <a:lstStyle/>
          <a:p>
            <a:pPr algn="just">
              <a:lnSpc>
                <a:spcPts val="5040"/>
              </a:lnSpc>
            </a:pPr>
            <a:r>
              <a:rPr lang="en-US" sz="3600" b="1">
                <a:solidFill>
                  <a:srgbClr val="000000"/>
                </a:solidFill>
                <a:latin typeface="Now Bold"/>
                <a:ea typeface="Now Bold"/>
                <a:cs typeface="Now Bold"/>
                <a:sym typeface="Now Bold"/>
              </a:rPr>
              <a:t>FACTORES DE RIESGO: ELEMENTOS PRESENTES EN LAS CONDICIONES DE TRABAJO</a:t>
            </a:r>
          </a:p>
        </p:txBody>
      </p:sp>
      <p:sp>
        <p:nvSpPr>
          <p:cNvPr id="61" name="TextBox 61"/>
          <p:cNvSpPr txBox="1"/>
          <p:nvPr/>
        </p:nvSpPr>
        <p:spPr>
          <a:xfrm>
            <a:off x="1189352" y="3434836"/>
            <a:ext cx="7137488" cy="2213609"/>
          </a:xfrm>
          <a:prstGeom prst="rect">
            <a:avLst/>
          </a:prstGeom>
        </p:spPr>
        <p:txBody>
          <a:bodyPr lIns="0" tIns="0" rIns="0" bIns="0" rtlCol="0" anchor="t">
            <a:spAutoFit/>
          </a:bodyPr>
          <a:lstStyle/>
          <a:p>
            <a:pPr algn="ctr">
              <a:lnSpc>
                <a:spcPts val="2940"/>
              </a:lnSpc>
            </a:pPr>
            <a:r>
              <a:rPr lang="en-US" sz="2100" b="1">
                <a:solidFill>
                  <a:srgbClr val="000000"/>
                </a:solidFill>
                <a:latin typeface="Open Sans Bold"/>
                <a:ea typeface="Open Sans Bold"/>
                <a:cs typeface="Open Sans Bold"/>
                <a:sym typeface="Open Sans Bold"/>
              </a:rPr>
              <a:t>Hacen referencia a la deficiencia o mal diseño del espacio donde se desarrolla la actividad, de la maquinaria y las herramientas utilizadas, del puesto de trabajo en concreto, etc. Los daños que suelen causar estos factores son accidentes de trabajo.</a:t>
            </a:r>
          </a:p>
          <a:p>
            <a:pPr algn="ctr">
              <a:lnSpc>
                <a:spcPts val="2940"/>
              </a:lnSpc>
            </a:pPr>
            <a:endParaRPr lang="en-US" sz="2100" b="1">
              <a:solidFill>
                <a:srgbClr val="000000"/>
              </a:solidFill>
              <a:latin typeface="Open Sans Bold"/>
              <a:ea typeface="Open Sans Bold"/>
              <a:cs typeface="Open Sans Bold"/>
              <a:sym typeface="Open Sans Bold"/>
            </a:endParaRPr>
          </a:p>
        </p:txBody>
      </p:sp>
      <p:sp>
        <p:nvSpPr>
          <p:cNvPr id="62" name="TextBox 62"/>
          <p:cNvSpPr txBox="1"/>
          <p:nvPr/>
        </p:nvSpPr>
        <p:spPr>
          <a:xfrm>
            <a:off x="9596435" y="3718411"/>
            <a:ext cx="7395125" cy="1842134"/>
          </a:xfrm>
          <a:prstGeom prst="rect">
            <a:avLst/>
          </a:prstGeom>
        </p:spPr>
        <p:txBody>
          <a:bodyPr lIns="0" tIns="0" rIns="0" bIns="0" rtlCol="0" anchor="t">
            <a:spAutoFit/>
          </a:bodyPr>
          <a:lstStyle/>
          <a:p>
            <a:pPr algn="ctr">
              <a:lnSpc>
                <a:spcPts val="2940"/>
              </a:lnSpc>
            </a:pPr>
            <a:r>
              <a:rPr lang="en-US" sz="2100" b="1">
                <a:solidFill>
                  <a:srgbClr val="231F20"/>
                </a:solidFill>
                <a:latin typeface="Open Sans Bold"/>
                <a:ea typeface="Open Sans Bold"/>
                <a:cs typeface="Open Sans Bold"/>
                <a:sym typeface="Open Sans Bold"/>
              </a:rPr>
              <a:t>Previsiblemente estos factores, si se mantienen condiciones de exposición continuada, podrán causar enfermedades profesionales: Físicos, Químicos,Biológicos.</a:t>
            </a:r>
          </a:p>
          <a:p>
            <a:pPr algn="ctr">
              <a:lnSpc>
                <a:spcPts val="2940"/>
              </a:lnSpc>
            </a:pPr>
            <a:endParaRPr lang="en-US" sz="2100" b="1">
              <a:solidFill>
                <a:srgbClr val="231F20"/>
              </a:solidFill>
              <a:latin typeface="Open Sans Bold"/>
              <a:ea typeface="Open Sans Bold"/>
              <a:cs typeface="Open Sans Bold"/>
              <a:sym typeface="Open Sans Bold"/>
            </a:endParaRPr>
          </a:p>
        </p:txBody>
      </p:sp>
      <p:sp>
        <p:nvSpPr>
          <p:cNvPr id="63" name="TextBox 63"/>
          <p:cNvSpPr txBox="1"/>
          <p:nvPr/>
        </p:nvSpPr>
        <p:spPr>
          <a:xfrm>
            <a:off x="1268722" y="7187280"/>
            <a:ext cx="7309374" cy="2213609"/>
          </a:xfrm>
          <a:prstGeom prst="rect">
            <a:avLst/>
          </a:prstGeom>
        </p:spPr>
        <p:txBody>
          <a:bodyPr lIns="0" tIns="0" rIns="0" bIns="0" rtlCol="0" anchor="t">
            <a:spAutoFit/>
          </a:bodyPr>
          <a:lstStyle/>
          <a:p>
            <a:pPr algn="ctr">
              <a:lnSpc>
                <a:spcPts val="2940"/>
              </a:lnSpc>
            </a:pPr>
            <a:r>
              <a:rPr lang="en-US" sz="2100" b="1">
                <a:solidFill>
                  <a:srgbClr val="000000"/>
                </a:solidFill>
                <a:latin typeface="Open Sans Bold"/>
                <a:ea typeface="Open Sans Bold"/>
                <a:cs typeface="Open Sans Bold"/>
                <a:sym typeface="Open Sans Bold"/>
              </a:rPr>
              <a:t>Cómo puede ser la manipulación de cargas, la adopción de posturas forzadas, la exigencia de esfuerzos, el manejo de cargas pesadas, etc. Estos factores pueden provocar lesiones (por ejemplo, a las espaldas) y daños no específicos, como la fatiga.</a:t>
            </a:r>
          </a:p>
          <a:p>
            <a:pPr algn="ctr">
              <a:lnSpc>
                <a:spcPts val="2940"/>
              </a:lnSpc>
            </a:pPr>
            <a:endParaRPr lang="en-US" sz="2100" b="1">
              <a:solidFill>
                <a:srgbClr val="000000"/>
              </a:solidFill>
              <a:latin typeface="Open Sans Bold"/>
              <a:ea typeface="Open Sans Bold"/>
              <a:cs typeface="Open Sans Bold"/>
              <a:sym typeface="Open Sans Bold"/>
            </a:endParaRPr>
          </a:p>
        </p:txBody>
      </p:sp>
      <p:sp>
        <p:nvSpPr>
          <p:cNvPr id="64" name="TextBox 64"/>
          <p:cNvSpPr txBox="1"/>
          <p:nvPr/>
        </p:nvSpPr>
        <p:spPr>
          <a:xfrm>
            <a:off x="9596435" y="7146506"/>
            <a:ext cx="7493527" cy="2213609"/>
          </a:xfrm>
          <a:prstGeom prst="rect">
            <a:avLst/>
          </a:prstGeom>
        </p:spPr>
        <p:txBody>
          <a:bodyPr lIns="0" tIns="0" rIns="0" bIns="0" rtlCol="0" anchor="t">
            <a:spAutoFit/>
          </a:bodyPr>
          <a:lstStyle/>
          <a:p>
            <a:pPr algn="ctr">
              <a:lnSpc>
                <a:spcPts val="2940"/>
              </a:lnSpc>
            </a:pPr>
            <a:r>
              <a:rPr lang="en-US" sz="2100" b="1">
                <a:solidFill>
                  <a:srgbClr val="000000"/>
                </a:solidFill>
                <a:latin typeface="Open Sans Bold"/>
                <a:ea typeface="Open Sans Bold"/>
                <a:cs typeface="Open Sans Bold"/>
                <a:sym typeface="Open Sans Bold"/>
              </a:rPr>
              <a:t>Como trabajo nocturno o por turnos, carga de trabajo excesiva, , trabajos monótonos, falta de disciplina respecto a la desconexión digital durante el descanso. Esta tipología de factores provocará principalmente estrés y otras patologías psicosociales.</a:t>
            </a:r>
          </a:p>
          <a:p>
            <a:pPr algn="ctr">
              <a:lnSpc>
                <a:spcPts val="2940"/>
              </a:lnSpc>
            </a:pPr>
            <a:endParaRPr lang="en-US" sz="2100" b="1">
              <a:solidFill>
                <a:srgbClr val="000000"/>
              </a:solidFill>
              <a:latin typeface="Open Sans Bold"/>
              <a:ea typeface="Open Sans Bold"/>
              <a:cs typeface="Open Sans Bold"/>
              <a:sym typeface="Open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2374</Words>
  <Application>Microsoft Office PowerPoint</Application>
  <PresentationFormat>Personalizado</PresentationFormat>
  <Paragraphs>174</Paragraphs>
  <Slides>32</Slides>
  <Notes>0</Notes>
  <HiddenSlides>0</HiddenSlides>
  <MMClips>0</MMClips>
  <ScaleCrop>false</ScaleCrop>
  <HeadingPairs>
    <vt:vector size="6" baseType="variant">
      <vt:variant>
        <vt:lpstr>Fuentes usadas</vt:lpstr>
      </vt:variant>
      <vt:variant>
        <vt:i4>33</vt:i4>
      </vt:variant>
      <vt:variant>
        <vt:lpstr>Tema</vt:lpstr>
      </vt:variant>
      <vt:variant>
        <vt:i4>1</vt:i4>
      </vt:variant>
      <vt:variant>
        <vt:lpstr>Títulos de diapositiva</vt:lpstr>
      </vt:variant>
      <vt:variant>
        <vt:i4>32</vt:i4>
      </vt:variant>
    </vt:vector>
  </HeadingPairs>
  <TitlesOfParts>
    <vt:vector size="66" baseType="lpstr">
      <vt:lpstr>Montserrat Bold</vt:lpstr>
      <vt:lpstr>Open Sans Bold</vt:lpstr>
      <vt:lpstr>Childos Arabic</vt:lpstr>
      <vt:lpstr>Varela Round</vt:lpstr>
      <vt:lpstr>ดองเต่า Bold</vt:lpstr>
      <vt:lpstr>Calibri</vt:lpstr>
      <vt:lpstr>Arial</vt:lpstr>
      <vt:lpstr>Montserrat</vt:lpstr>
      <vt:lpstr>Poppins Light Bold</vt:lpstr>
      <vt:lpstr>Anton</vt:lpstr>
      <vt:lpstr>Now Bold</vt:lpstr>
      <vt:lpstr>Agrandir</vt:lpstr>
      <vt:lpstr>Assistant Semi-Bold</vt:lpstr>
      <vt:lpstr>TT Hoves Bold</vt:lpstr>
      <vt:lpstr>Now Medium</vt:lpstr>
      <vt:lpstr>TT Hoves</vt:lpstr>
      <vt:lpstr>Aileron Bold</vt:lpstr>
      <vt:lpstr>Assistant Ultra-Bold</vt:lpstr>
      <vt:lpstr>Poppins Light</vt:lpstr>
      <vt:lpstr>Canva Sans</vt:lpstr>
      <vt:lpstr>Agrandir Grand Bold</vt:lpstr>
      <vt:lpstr>Londrina Solid</vt:lpstr>
      <vt:lpstr>Assistant Bold</vt:lpstr>
      <vt:lpstr>Canva Sans Bold</vt:lpstr>
      <vt:lpstr>Montserrat Classic</vt:lpstr>
      <vt:lpstr>Open Sans Extra Bold</vt:lpstr>
      <vt:lpstr>Childos Arabic Bold</vt:lpstr>
      <vt:lpstr>Agrandir Grand Ultra-Bold</vt:lpstr>
      <vt:lpstr>Open Sans Light</vt:lpstr>
      <vt:lpstr>ดองเต่า</vt:lpstr>
      <vt:lpstr>Montserrat Classic Bold</vt:lpstr>
      <vt:lpstr>Gloria Hallelujah</vt:lpstr>
      <vt:lpstr>Montserrat Medium</vt:lpstr>
      <vt:lpstr>Office Theme</vt:lpstr>
      <vt:lpstr>Presentación de PowerPoint</vt:lpstr>
      <vt:lpstr>Presentación de PowerPoint</vt:lpstr>
      <vt:lpstr>Presentación de PowerPoint</vt:lpstr>
      <vt:lpstr>TRABAJO Y SALUD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UNIDAD DE TRABAJO 2</dc:title>
  <cp:lastModifiedBy>FLORES BENEYTO, MARIA ROSA</cp:lastModifiedBy>
  <cp:revision>2</cp:revision>
  <dcterms:created xsi:type="dcterms:W3CDTF">2006-08-16T00:00:00Z</dcterms:created>
  <dcterms:modified xsi:type="dcterms:W3CDTF">2024-09-20T08:58:45Z</dcterms:modified>
  <dc:identifier>DAGQn086GbE</dc:identifier>
</cp:coreProperties>
</file>